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7" r:id="rId2"/>
    <p:sldId id="448" r:id="rId3"/>
    <p:sldId id="523" r:id="rId4"/>
    <p:sldId id="507" r:id="rId5"/>
    <p:sldId id="439" r:id="rId6"/>
    <p:sldId id="478" r:id="rId7"/>
    <p:sldId id="486" r:id="rId8"/>
    <p:sldId id="441" r:id="rId9"/>
    <p:sldId id="505" r:id="rId10"/>
    <p:sldId id="506" r:id="rId11"/>
    <p:sldId id="508" r:id="rId12"/>
    <p:sldId id="509" r:id="rId13"/>
    <p:sldId id="510" r:id="rId14"/>
    <p:sldId id="511" r:id="rId15"/>
    <p:sldId id="512" r:id="rId16"/>
    <p:sldId id="513" r:id="rId17"/>
    <p:sldId id="514" r:id="rId18"/>
    <p:sldId id="515" r:id="rId19"/>
    <p:sldId id="516" r:id="rId20"/>
    <p:sldId id="517" r:id="rId21"/>
    <p:sldId id="519" r:id="rId22"/>
    <p:sldId id="520" r:id="rId23"/>
    <p:sldId id="521" r:id="rId24"/>
    <p:sldId id="522" r:id="rId25"/>
    <p:sldId id="433" r:id="rId26"/>
    <p:sldId id="504" r:id="rId27"/>
  </p:sldIdLst>
  <p:sldSz cx="9144000" cy="6858000" type="screen4x3"/>
  <p:notesSz cx="7010400" cy="9296400"/>
  <p:custDataLst>
    <p:tags r:id="rId29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91">
          <p15:clr>
            <a:srgbClr val="A4A3A4"/>
          </p15:clr>
        </p15:guide>
        <p15:guide id="2" orient="horz" pos="250">
          <p15:clr>
            <a:srgbClr val="A4A3A4"/>
          </p15:clr>
        </p15:guide>
        <p15:guide id="3" orient="horz" pos="28">
          <p15:clr>
            <a:srgbClr val="A4A3A4"/>
          </p15:clr>
        </p15:guide>
        <p15:guide id="4" orient="horz" pos="3614">
          <p15:clr>
            <a:srgbClr val="A4A3A4"/>
          </p15:clr>
        </p15:guide>
        <p15:guide id="5" pos="236">
          <p15:clr>
            <a:srgbClr val="A4A3A4"/>
          </p15:clr>
        </p15:guide>
        <p15:guide id="6" pos="5094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95B"/>
    <a:srgbClr val="F5EBD7"/>
    <a:srgbClr val="EAD5AC"/>
    <a:srgbClr val="A1C46B"/>
    <a:srgbClr val="FBB040"/>
    <a:srgbClr val="281051"/>
    <a:srgbClr val="A8CCDD"/>
    <a:srgbClr val="FFFFFF"/>
    <a:srgbClr val="ED6737"/>
    <a:srgbClr val="BCBE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029" autoAdjust="0"/>
  </p:normalViewPr>
  <p:slideViewPr>
    <p:cSldViewPr snapToGrid="0">
      <p:cViewPr>
        <p:scale>
          <a:sx n="70" d="100"/>
          <a:sy n="70" d="100"/>
        </p:scale>
        <p:origin x="-1596" y="-564"/>
      </p:cViewPr>
      <p:guideLst>
        <p:guide orient="horz" pos="1191"/>
        <p:guide orient="horz" pos="250"/>
        <p:guide orient="horz" pos="28"/>
        <p:guide orient="horz" pos="3614"/>
        <p:guide pos="236"/>
        <p:guide pos="509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2022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BDEAD5-F711-413A-836C-4C3BEAF8645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0F7E6FF-F7CA-467F-B4E3-E206D9268C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7071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7E6FF-F7CA-467F-B4E3-E206D9268C0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9053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P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el 1"/>
          <p:cNvSpPr>
            <a:spLocks noGrp="1"/>
          </p:cNvSpPr>
          <p:nvPr>
            <p:ph type="ctrTitle"/>
          </p:nvPr>
        </p:nvSpPr>
        <p:spPr>
          <a:xfrm>
            <a:off x="892629" y="2325491"/>
            <a:ext cx="8108496" cy="49859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lnSpc>
                <a:spcPct val="90000"/>
              </a:lnSpc>
              <a:defRPr sz="3600" b="1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29" name="Untertitel 2"/>
          <p:cNvSpPr>
            <a:spLocks noGrp="1"/>
          </p:cNvSpPr>
          <p:nvPr>
            <p:ph type="subTitle" idx="1"/>
          </p:nvPr>
        </p:nvSpPr>
        <p:spPr>
          <a:xfrm>
            <a:off x="903514" y="2871000"/>
            <a:ext cx="809761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90000"/>
              </a:lnSpc>
              <a:spcBef>
                <a:spcPts val="1000"/>
              </a:spcBef>
              <a:buNone/>
              <a:defRPr sz="2800" b="0">
                <a:solidFill>
                  <a:schemeClr val="accent3"/>
                </a:solidFill>
                <a:latin typeface="Bookman Old Style" pitchFamily="18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54" name="Text Box 22"/>
          <p:cNvSpPr txBox="1">
            <a:spLocks noChangeArrowheads="1"/>
          </p:cNvSpPr>
          <p:nvPr userDrawn="1"/>
        </p:nvSpPr>
        <p:spPr bwMode="auto">
          <a:xfrm>
            <a:off x="354013" y="6490156"/>
            <a:ext cx="9666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58595B"/>
                </a:solidFill>
                <a:effectLst/>
                <a:latin typeface="Bookman Old Style" pitchFamily="18" charset="0"/>
                <a:cs typeface="Arial" pitchFamily="34" charset="0"/>
              </a:rPr>
              <a:t>Date 2013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58595B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5" name="Text Box 22"/>
          <p:cNvSpPr txBox="1">
            <a:spLocks noChangeArrowheads="1"/>
          </p:cNvSpPr>
          <p:nvPr userDrawn="1"/>
        </p:nvSpPr>
        <p:spPr bwMode="gray">
          <a:xfrm>
            <a:off x="2413000" y="6515100"/>
            <a:ext cx="5105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Bookman Old Style" pitchFamily="18" charset="0"/>
                <a:cs typeface="Arial" pitchFamily="34" charset="0"/>
              </a:rPr>
              <a:t>© 2013 IRA.  All rights reserved. Contains IRA‘s Confidential and Proprietary information and </a:t>
            </a:r>
            <a:b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Bookman Old Style" pitchFamily="18" charset="0"/>
                <a:cs typeface="Arial" pitchFamily="34" charset="0"/>
              </a:rPr>
              <a:t>may not </a:t>
            </a:r>
            <a:r>
              <a:rPr kumimoji="0" lang="en-GB" sz="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Bookman Old Style" pitchFamily="18" charset="0"/>
                <a:cs typeface="Arial" pitchFamily="34" charset="0"/>
              </a:rPr>
              <a:t>bedisclosed</a:t>
            </a: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Bookman Old Style" pitchFamily="18" charset="0"/>
                <a:cs typeface="Arial" pitchFamily="34" charset="0"/>
              </a:rPr>
              <a:t> or reproduced without the prior written consent of IRA.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123905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5990" y="338559"/>
            <a:ext cx="2270809" cy="1294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89272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and Contac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 userDrawn="1"/>
        </p:nvSpPr>
        <p:spPr>
          <a:xfrm>
            <a:off x="8724900" y="0"/>
            <a:ext cx="4191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pic>
        <p:nvPicPr>
          <p:cNvPr id="46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1515" y="218816"/>
            <a:ext cx="1440186" cy="83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" name="Titel 1"/>
          <p:cNvSpPr>
            <a:spLocks noGrp="1"/>
          </p:cNvSpPr>
          <p:nvPr>
            <p:ph type="title" hasCustomPrompt="1"/>
          </p:nvPr>
        </p:nvSpPr>
        <p:spPr>
          <a:xfrm>
            <a:off x="503097" y="402215"/>
            <a:ext cx="6354903" cy="55399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2000" b="1" baseline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dirty="0" smtClean="0"/>
              <a:t>Presentation slide title goes here </a:t>
            </a:r>
            <a:br>
              <a:rPr lang="en-US" noProof="0" dirty="0" smtClean="0"/>
            </a:br>
            <a:r>
              <a:rPr lang="en-US" noProof="0" dirty="0" smtClean="0"/>
              <a:t>Presentation slide line 2 title</a:t>
            </a:r>
            <a:endParaRPr lang="en-US" noProof="0" dirty="0"/>
          </a:p>
        </p:txBody>
      </p:sp>
      <p:sp>
        <p:nvSpPr>
          <p:cNvPr id="51" name="Inhaltsplatzhalter 2"/>
          <p:cNvSpPr>
            <a:spLocks noGrp="1"/>
          </p:cNvSpPr>
          <p:nvPr>
            <p:ph idx="1"/>
          </p:nvPr>
        </p:nvSpPr>
        <p:spPr>
          <a:xfrm>
            <a:off x="511631" y="1333499"/>
            <a:ext cx="7750626" cy="4980215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1pPr>
            <a:lvl2pPr marL="539750" indent="-274638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ð"/>
              <a:defRPr sz="16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2pPr>
            <a:lvl3pPr marL="804863" indent="-174625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Calibri" pitchFamily="34" charset="0"/>
              <a:buChar char="─"/>
              <a:defRPr sz="14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3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</p:txBody>
      </p:sp>
      <p:sp>
        <p:nvSpPr>
          <p:cNvPr id="55" name="TextBox 54"/>
          <p:cNvSpPr txBox="1"/>
          <p:nvPr userDrawn="1"/>
        </p:nvSpPr>
        <p:spPr>
          <a:xfrm rot="16200000">
            <a:off x="8390264" y="5988536"/>
            <a:ext cx="1103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IRA ©</a:t>
            </a:r>
            <a:r>
              <a:rPr lang="en-US" sz="1200" baseline="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2013</a:t>
            </a:r>
            <a:endParaRPr lang="en-US" sz="12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 userDrawn="1"/>
        </p:nvSpPr>
        <p:spPr>
          <a:xfrm>
            <a:off x="8216900" y="6235700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DBC42A-A0B6-4F87-9004-A41C480C3024}" type="slidenum">
              <a:rPr lang="en-US" smtClean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rPr>
              <a:pPr algn="ctr"/>
              <a:t>‹#›</a:t>
            </a:fld>
            <a:endParaRPr lang="en-US" dirty="0" smtClean="0">
              <a:solidFill>
                <a:schemeClr val="tx2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9063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">
    <p:bg>
      <p:bgPr>
        <a:solidFill>
          <a:schemeClr val="accent3">
            <a:alpha val="3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230086" y="2100943"/>
            <a:ext cx="2166257" cy="2645228"/>
          </a:xfrm>
          <a:prstGeom prst="rect">
            <a:avLst/>
          </a:prstGeom>
          <a:solidFill>
            <a:srgbClr val="F5EBD7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724900" y="0"/>
            <a:ext cx="4191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1515" y="218816"/>
            <a:ext cx="1440186" cy="83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 userDrawn="1"/>
        </p:nvSpPr>
        <p:spPr>
          <a:xfrm rot="16200000">
            <a:off x="8402964" y="6001236"/>
            <a:ext cx="1078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IRA ©</a:t>
            </a:r>
            <a:r>
              <a:rPr lang="en-US" sz="1200" baseline="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2013</a:t>
            </a:r>
            <a:endParaRPr lang="en-US" sz="12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216900" y="6235700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DBC42A-A0B6-4F87-9004-A41C480C3024}" type="slidenum">
              <a:rPr lang="en-US" smtClean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rPr>
              <a:pPr algn="ctr"/>
              <a:t>‹#›</a:t>
            </a:fld>
            <a:endParaRPr lang="en-US" dirty="0" smtClean="0">
              <a:solidFill>
                <a:schemeClr val="tx2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503097" y="402215"/>
            <a:ext cx="6354903" cy="55399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2000" b="1" baseline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dirty="0" smtClean="0"/>
              <a:t>Presentation slide title goes here </a:t>
            </a:r>
            <a:br>
              <a:rPr lang="en-US" noProof="0" dirty="0" smtClean="0"/>
            </a:br>
            <a:r>
              <a:rPr lang="en-US" noProof="0" dirty="0" smtClean="0"/>
              <a:t>Presentation slide line 2 title</a:t>
            </a:r>
            <a:endParaRPr lang="en-US" noProof="0" dirty="0"/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3695699" y="2044700"/>
            <a:ext cx="4566557" cy="3695700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1pPr>
            <a:lvl2pPr marL="539750" indent="-274638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ð"/>
              <a:defRPr sz="16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2pPr>
            <a:lvl3pPr marL="804863" indent="-174625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Calibri" pitchFamily="34" charset="0"/>
              <a:buChar char="─"/>
              <a:defRPr sz="14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3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51103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reaker 2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81" name="Freeform 9"/>
          <p:cNvSpPr>
            <a:spLocks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2504" y="0"/>
              </a:cxn>
              <a:cxn ang="0">
                <a:pos x="3996" y="928"/>
              </a:cxn>
              <a:cxn ang="0">
                <a:pos x="1126" y="2662"/>
              </a:cxn>
              <a:cxn ang="0">
                <a:pos x="0" y="1956"/>
              </a:cxn>
              <a:cxn ang="0">
                <a:pos x="0" y="2142"/>
              </a:cxn>
              <a:cxn ang="0">
                <a:pos x="1126" y="2848"/>
              </a:cxn>
              <a:cxn ang="0">
                <a:pos x="3158" y="1618"/>
              </a:cxn>
              <a:cxn ang="0">
                <a:pos x="4018" y="2158"/>
              </a:cxn>
              <a:cxn ang="0">
                <a:pos x="1154" y="3926"/>
              </a:cxn>
              <a:cxn ang="0">
                <a:pos x="0" y="321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2504" y="0"/>
              </a:cxn>
            </a:cxnLst>
            <a:rect l="0" t="0" r="r" b="b"/>
            <a:pathLst>
              <a:path w="5760" h="4320">
                <a:moveTo>
                  <a:pt x="2504" y="0"/>
                </a:moveTo>
                <a:lnTo>
                  <a:pt x="3996" y="928"/>
                </a:lnTo>
                <a:lnTo>
                  <a:pt x="1126" y="2662"/>
                </a:lnTo>
                <a:lnTo>
                  <a:pt x="0" y="1956"/>
                </a:lnTo>
                <a:lnTo>
                  <a:pt x="0" y="2142"/>
                </a:lnTo>
                <a:lnTo>
                  <a:pt x="1126" y="2848"/>
                </a:lnTo>
                <a:lnTo>
                  <a:pt x="3158" y="1618"/>
                </a:lnTo>
                <a:lnTo>
                  <a:pt x="4018" y="2158"/>
                </a:lnTo>
                <a:lnTo>
                  <a:pt x="1154" y="3926"/>
                </a:lnTo>
                <a:lnTo>
                  <a:pt x="0" y="3214"/>
                </a:ln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2504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284682" name="Freeform 10"/>
          <p:cNvSpPr>
            <a:spLocks/>
          </p:cNvSpPr>
          <p:nvPr userDrawn="1"/>
        </p:nvSpPr>
        <p:spPr bwMode="auto">
          <a:xfrm>
            <a:off x="0" y="2568575"/>
            <a:ext cx="6378575" cy="3663950"/>
          </a:xfrm>
          <a:custGeom>
            <a:avLst/>
            <a:gdLst/>
            <a:ahLst/>
            <a:cxnLst>
              <a:cxn ang="0">
                <a:pos x="4018" y="540"/>
              </a:cxn>
              <a:cxn ang="0">
                <a:pos x="3158" y="0"/>
              </a:cxn>
              <a:cxn ang="0">
                <a:pos x="1126" y="1230"/>
              </a:cxn>
              <a:cxn ang="0">
                <a:pos x="0" y="524"/>
              </a:cxn>
              <a:cxn ang="0">
                <a:pos x="0" y="1596"/>
              </a:cxn>
              <a:cxn ang="0">
                <a:pos x="1154" y="2308"/>
              </a:cxn>
              <a:cxn ang="0">
                <a:pos x="4018" y="540"/>
              </a:cxn>
            </a:cxnLst>
            <a:rect l="0" t="0" r="r" b="b"/>
            <a:pathLst>
              <a:path w="4018" h="2308">
                <a:moveTo>
                  <a:pt x="4018" y="540"/>
                </a:moveTo>
                <a:lnTo>
                  <a:pt x="3158" y="0"/>
                </a:lnTo>
                <a:lnTo>
                  <a:pt x="1126" y="1230"/>
                </a:lnTo>
                <a:lnTo>
                  <a:pt x="0" y="524"/>
                </a:lnTo>
                <a:lnTo>
                  <a:pt x="0" y="1596"/>
                </a:lnTo>
                <a:lnTo>
                  <a:pt x="1154" y="2308"/>
                </a:lnTo>
                <a:lnTo>
                  <a:pt x="4018" y="5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3797300" y="6022201"/>
            <a:ext cx="4876800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1000"/>
              </a:spcBef>
              <a:buNone/>
              <a:defRPr sz="2000" b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508000" y="1428498"/>
            <a:ext cx="4241800" cy="88639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797800" y="6362700"/>
            <a:ext cx="97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4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4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1341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 and Contac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 userDrawn="1"/>
        </p:nvSpPr>
        <p:spPr>
          <a:xfrm>
            <a:off x="8724900" y="0"/>
            <a:ext cx="4191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pic>
        <p:nvPicPr>
          <p:cNvPr id="46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1515" y="218816"/>
            <a:ext cx="1440186" cy="83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" name="Titel 1"/>
          <p:cNvSpPr>
            <a:spLocks noGrp="1"/>
          </p:cNvSpPr>
          <p:nvPr>
            <p:ph type="title" hasCustomPrompt="1"/>
          </p:nvPr>
        </p:nvSpPr>
        <p:spPr>
          <a:xfrm>
            <a:off x="503097" y="402215"/>
            <a:ext cx="6354903" cy="55399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2000" b="1" baseline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dirty="0" smtClean="0"/>
              <a:t>Presentation slide title goes here </a:t>
            </a:r>
            <a:br>
              <a:rPr lang="en-US" noProof="0" dirty="0" smtClean="0"/>
            </a:br>
            <a:r>
              <a:rPr lang="en-US" noProof="0" dirty="0" smtClean="0"/>
              <a:t>Presentation slide line 2 title</a:t>
            </a:r>
            <a:endParaRPr lang="en-US" noProof="0" dirty="0"/>
          </a:p>
        </p:txBody>
      </p:sp>
      <p:sp>
        <p:nvSpPr>
          <p:cNvPr id="51" name="Inhaltsplatzhalter 2"/>
          <p:cNvSpPr>
            <a:spLocks noGrp="1"/>
          </p:cNvSpPr>
          <p:nvPr>
            <p:ph idx="1"/>
          </p:nvPr>
        </p:nvSpPr>
        <p:spPr>
          <a:xfrm>
            <a:off x="511631" y="1333499"/>
            <a:ext cx="7750626" cy="4980215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1pPr>
            <a:lvl2pPr marL="539750" indent="-274638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ð"/>
              <a:defRPr sz="16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2pPr>
            <a:lvl3pPr marL="804863" indent="-174625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Calibri" pitchFamily="34" charset="0"/>
              <a:buChar char="─"/>
              <a:defRPr sz="14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3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55" name="TextBox 54"/>
          <p:cNvSpPr txBox="1"/>
          <p:nvPr userDrawn="1"/>
        </p:nvSpPr>
        <p:spPr>
          <a:xfrm rot="16200000">
            <a:off x="8390264" y="5988536"/>
            <a:ext cx="1103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IRA ©</a:t>
            </a:r>
            <a:r>
              <a:rPr lang="en-US" sz="1200" baseline="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2013</a:t>
            </a:r>
            <a:endParaRPr lang="en-US" sz="12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 userDrawn="1"/>
        </p:nvSpPr>
        <p:spPr>
          <a:xfrm>
            <a:off x="8216900" y="6235700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DBC42A-A0B6-4F87-9004-A41C480C3024}" type="slidenum">
              <a:rPr lang="en-US" smtClean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rPr>
              <a:pPr algn="ctr"/>
              <a:t>‹#›</a:t>
            </a:fld>
            <a:endParaRPr lang="en-US" dirty="0" smtClean="0">
              <a:solidFill>
                <a:schemeClr val="tx2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4568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mage">
    <p:bg>
      <p:bgPr>
        <a:solidFill>
          <a:schemeClr val="accent3">
            <a:alpha val="3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230086" y="2100943"/>
            <a:ext cx="2166257" cy="2645228"/>
          </a:xfrm>
          <a:prstGeom prst="rect">
            <a:avLst/>
          </a:prstGeom>
          <a:solidFill>
            <a:srgbClr val="F5EBD7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724900" y="0"/>
            <a:ext cx="4191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1515" y="218816"/>
            <a:ext cx="1440186" cy="83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 userDrawn="1"/>
        </p:nvSpPr>
        <p:spPr>
          <a:xfrm rot="16200000">
            <a:off x="8402964" y="6001236"/>
            <a:ext cx="1078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IRA ©</a:t>
            </a:r>
            <a:r>
              <a:rPr lang="en-US" sz="1200" baseline="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2013</a:t>
            </a:r>
            <a:endParaRPr lang="en-US" sz="12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216900" y="6235700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DBC42A-A0B6-4F87-9004-A41C480C3024}" type="slidenum">
              <a:rPr lang="en-US" smtClean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rPr>
              <a:pPr algn="ctr"/>
              <a:t>‹#›</a:t>
            </a:fld>
            <a:endParaRPr lang="en-US" dirty="0" smtClean="0">
              <a:solidFill>
                <a:schemeClr val="tx2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503097" y="402215"/>
            <a:ext cx="6354903" cy="55399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2000" b="1" baseline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dirty="0" smtClean="0"/>
              <a:t>Presentation slide title goes here </a:t>
            </a:r>
            <a:br>
              <a:rPr lang="en-US" noProof="0" dirty="0" smtClean="0"/>
            </a:br>
            <a:r>
              <a:rPr lang="en-US" noProof="0" dirty="0" smtClean="0"/>
              <a:t>Presentation slide line 2 title</a:t>
            </a:r>
            <a:endParaRPr lang="en-US" noProof="0" dirty="0"/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3695699" y="2044700"/>
            <a:ext cx="4566557" cy="3695700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1pPr>
            <a:lvl2pPr marL="539750" indent="-274638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ð"/>
              <a:defRPr sz="16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2pPr>
            <a:lvl3pPr marL="804863" indent="-174625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Calibri" pitchFamily="34" charset="0"/>
              <a:buChar char="─"/>
              <a:defRPr sz="14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3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570727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reaker 2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81" name="Freeform 9"/>
          <p:cNvSpPr>
            <a:spLocks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2504" y="0"/>
              </a:cxn>
              <a:cxn ang="0">
                <a:pos x="3996" y="928"/>
              </a:cxn>
              <a:cxn ang="0">
                <a:pos x="1126" y="2662"/>
              </a:cxn>
              <a:cxn ang="0">
                <a:pos x="0" y="1956"/>
              </a:cxn>
              <a:cxn ang="0">
                <a:pos x="0" y="2142"/>
              </a:cxn>
              <a:cxn ang="0">
                <a:pos x="1126" y="2848"/>
              </a:cxn>
              <a:cxn ang="0">
                <a:pos x="3158" y="1618"/>
              </a:cxn>
              <a:cxn ang="0">
                <a:pos x="4018" y="2158"/>
              </a:cxn>
              <a:cxn ang="0">
                <a:pos x="1154" y="3926"/>
              </a:cxn>
              <a:cxn ang="0">
                <a:pos x="0" y="321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2504" y="0"/>
              </a:cxn>
            </a:cxnLst>
            <a:rect l="0" t="0" r="r" b="b"/>
            <a:pathLst>
              <a:path w="5760" h="4320">
                <a:moveTo>
                  <a:pt x="2504" y="0"/>
                </a:moveTo>
                <a:lnTo>
                  <a:pt x="3996" y="928"/>
                </a:lnTo>
                <a:lnTo>
                  <a:pt x="1126" y="2662"/>
                </a:lnTo>
                <a:lnTo>
                  <a:pt x="0" y="1956"/>
                </a:lnTo>
                <a:lnTo>
                  <a:pt x="0" y="2142"/>
                </a:lnTo>
                <a:lnTo>
                  <a:pt x="1126" y="2848"/>
                </a:lnTo>
                <a:lnTo>
                  <a:pt x="3158" y="1618"/>
                </a:lnTo>
                <a:lnTo>
                  <a:pt x="4018" y="2158"/>
                </a:lnTo>
                <a:lnTo>
                  <a:pt x="1154" y="3926"/>
                </a:lnTo>
                <a:lnTo>
                  <a:pt x="0" y="3214"/>
                </a:ln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2504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284682" name="Freeform 10"/>
          <p:cNvSpPr>
            <a:spLocks/>
          </p:cNvSpPr>
          <p:nvPr userDrawn="1"/>
        </p:nvSpPr>
        <p:spPr bwMode="auto">
          <a:xfrm>
            <a:off x="0" y="2568575"/>
            <a:ext cx="6378575" cy="3663950"/>
          </a:xfrm>
          <a:custGeom>
            <a:avLst/>
            <a:gdLst/>
            <a:ahLst/>
            <a:cxnLst>
              <a:cxn ang="0">
                <a:pos x="4018" y="540"/>
              </a:cxn>
              <a:cxn ang="0">
                <a:pos x="3158" y="0"/>
              </a:cxn>
              <a:cxn ang="0">
                <a:pos x="1126" y="1230"/>
              </a:cxn>
              <a:cxn ang="0">
                <a:pos x="0" y="524"/>
              </a:cxn>
              <a:cxn ang="0">
                <a:pos x="0" y="1596"/>
              </a:cxn>
              <a:cxn ang="0">
                <a:pos x="1154" y="2308"/>
              </a:cxn>
              <a:cxn ang="0">
                <a:pos x="4018" y="540"/>
              </a:cxn>
            </a:cxnLst>
            <a:rect l="0" t="0" r="r" b="b"/>
            <a:pathLst>
              <a:path w="4018" h="2308">
                <a:moveTo>
                  <a:pt x="4018" y="540"/>
                </a:moveTo>
                <a:lnTo>
                  <a:pt x="3158" y="0"/>
                </a:lnTo>
                <a:lnTo>
                  <a:pt x="1126" y="1230"/>
                </a:lnTo>
                <a:lnTo>
                  <a:pt x="0" y="524"/>
                </a:lnTo>
                <a:lnTo>
                  <a:pt x="0" y="1596"/>
                </a:lnTo>
                <a:lnTo>
                  <a:pt x="1154" y="2308"/>
                </a:lnTo>
                <a:lnTo>
                  <a:pt x="4018" y="5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3797300" y="6022201"/>
            <a:ext cx="4876800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1000"/>
              </a:spcBef>
              <a:buNone/>
              <a:defRPr sz="2000" b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508000" y="1428498"/>
            <a:ext cx="4241800" cy="88639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797800" y="6362700"/>
            <a:ext cx="97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4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4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7105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 and Contac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 userDrawn="1"/>
        </p:nvSpPr>
        <p:spPr>
          <a:xfrm>
            <a:off x="8724900" y="0"/>
            <a:ext cx="4191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pic>
        <p:nvPicPr>
          <p:cNvPr id="46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1515" y="218816"/>
            <a:ext cx="1440186" cy="83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" name="Titel 1"/>
          <p:cNvSpPr>
            <a:spLocks noGrp="1"/>
          </p:cNvSpPr>
          <p:nvPr>
            <p:ph type="title" hasCustomPrompt="1"/>
          </p:nvPr>
        </p:nvSpPr>
        <p:spPr>
          <a:xfrm>
            <a:off x="503097" y="402215"/>
            <a:ext cx="6354903" cy="55399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2000" b="1" baseline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dirty="0" smtClean="0"/>
              <a:t>Presentation slide title goes here </a:t>
            </a:r>
            <a:br>
              <a:rPr lang="en-US" noProof="0" dirty="0" smtClean="0"/>
            </a:br>
            <a:r>
              <a:rPr lang="en-US" noProof="0" dirty="0" smtClean="0"/>
              <a:t>Presentation slide line 2 title</a:t>
            </a:r>
            <a:endParaRPr lang="en-US" noProof="0" dirty="0"/>
          </a:p>
        </p:txBody>
      </p:sp>
      <p:sp>
        <p:nvSpPr>
          <p:cNvPr id="51" name="Inhaltsplatzhalter 2"/>
          <p:cNvSpPr>
            <a:spLocks noGrp="1"/>
          </p:cNvSpPr>
          <p:nvPr>
            <p:ph idx="1"/>
          </p:nvPr>
        </p:nvSpPr>
        <p:spPr>
          <a:xfrm>
            <a:off x="511631" y="1333499"/>
            <a:ext cx="7750626" cy="4980215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1pPr>
            <a:lvl2pPr marL="539750" indent="-274638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ð"/>
              <a:defRPr sz="16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2pPr>
            <a:lvl3pPr marL="804863" indent="-174625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Calibri" pitchFamily="34" charset="0"/>
              <a:buChar char="─"/>
              <a:defRPr sz="14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3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55" name="TextBox 54"/>
          <p:cNvSpPr txBox="1"/>
          <p:nvPr userDrawn="1"/>
        </p:nvSpPr>
        <p:spPr>
          <a:xfrm rot="16200000">
            <a:off x="8390264" y="5988536"/>
            <a:ext cx="1103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IRA ©</a:t>
            </a:r>
            <a:r>
              <a:rPr lang="en-US" sz="1200" baseline="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2013</a:t>
            </a:r>
            <a:endParaRPr lang="en-US" sz="12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 userDrawn="1"/>
        </p:nvSpPr>
        <p:spPr>
          <a:xfrm>
            <a:off x="8216900" y="6235700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DBC42A-A0B6-4F87-9004-A41C480C3024}" type="slidenum">
              <a:rPr lang="en-US" smtClean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rPr>
              <a:pPr algn="ctr"/>
              <a:t>‹#›</a:t>
            </a:fld>
            <a:endParaRPr lang="en-US" dirty="0" smtClean="0">
              <a:solidFill>
                <a:schemeClr val="tx2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96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Image">
    <p:bg>
      <p:bgPr>
        <a:solidFill>
          <a:schemeClr val="accent3">
            <a:alpha val="3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230086" y="2100943"/>
            <a:ext cx="2166257" cy="2645228"/>
          </a:xfrm>
          <a:prstGeom prst="rect">
            <a:avLst/>
          </a:prstGeom>
          <a:solidFill>
            <a:srgbClr val="F5EBD7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724900" y="0"/>
            <a:ext cx="4191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1515" y="218816"/>
            <a:ext cx="1440186" cy="83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 userDrawn="1"/>
        </p:nvSpPr>
        <p:spPr>
          <a:xfrm rot="16200000">
            <a:off x="8402964" y="6001236"/>
            <a:ext cx="1078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IRA ©</a:t>
            </a:r>
            <a:r>
              <a:rPr lang="en-US" sz="1200" baseline="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2013</a:t>
            </a:r>
            <a:endParaRPr lang="en-US" sz="12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216900" y="6235700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DBC42A-A0B6-4F87-9004-A41C480C3024}" type="slidenum">
              <a:rPr lang="en-US" smtClean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rPr>
              <a:pPr algn="ctr"/>
              <a:t>‹#›</a:t>
            </a:fld>
            <a:endParaRPr lang="en-US" dirty="0" smtClean="0">
              <a:solidFill>
                <a:schemeClr val="tx2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503097" y="402215"/>
            <a:ext cx="6354903" cy="55399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2000" b="1" baseline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dirty="0" smtClean="0"/>
              <a:t>Presentation slide title goes here </a:t>
            </a:r>
            <a:br>
              <a:rPr lang="en-US" noProof="0" dirty="0" smtClean="0"/>
            </a:br>
            <a:r>
              <a:rPr lang="en-US" noProof="0" dirty="0" smtClean="0"/>
              <a:t>Presentation slide line 2 title</a:t>
            </a:r>
            <a:endParaRPr lang="en-US" noProof="0" dirty="0"/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3695699" y="2044700"/>
            <a:ext cx="4566557" cy="3695700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1pPr>
            <a:lvl2pPr marL="539750" indent="-274638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ð"/>
              <a:defRPr sz="16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2pPr>
            <a:lvl3pPr marL="804863" indent="-174625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Calibri" pitchFamily="34" charset="0"/>
              <a:buChar char="─"/>
              <a:defRPr sz="14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3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12466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ontac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 userDrawn="1"/>
        </p:nvSpPr>
        <p:spPr>
          <a:xfrm>
            <a:off x="8724900" y="0"/>
            <a:ext cx="4191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pic>
        <p:nvPicPr>
          <p:cNvPr id="46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1515" y="218816"/>
            <a:ext cx="1440186" cy="83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" name="Titel 1"/>
          <p:cNvSpPr>
            <a:spLocks noGrp="1"/>
          </p:cNvSpPr>
          <p:nvPr>
            <p:ph type="title" hasCustomPrompt="1"/>
          </p:nvPr>
        </p:nvSpPr>
        <p:spPr>
          <a:xfrm>
            <a:off x="503097" y="402215"/>
            <a:ext cx="6354903" cy="55399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2000" b="1" baseline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dirty="0" smtClean="0"/>
              <a:t>Presentation slide title goes here </a:t>
            </a:r>
            <a:br>
              <a:rPr lang="en-US" noProof="0" dirty="0" smtClean="0"/>
            </a:br>
            <a:r>
              <a:rPr lang="en-US" noProof="0" dirty="0" smtClean="0"/>
              <a:t>Presentation slide line 2 title</a:t>
            </a:r>
            <a:endParaRPr lang="en-US" noProof="0" dirty="0"/>
          </a:p>
        </p:txBody>
      </p:sp>
      <p:sp>
        <p:nvSpPr>
          <p:cNvPr id="51" name="Inhaltsplatzhalter 2"/>
          <p:cNvSpPr>
            <a:spLocks noGrp="1"/>
          </p:cNvSpPr>
          <p:nvPr>
            <p:ph idx="1"/>
          </p:nvPr>
        </p:nvSpPr>
        <p:spPr>
          <a:xfrm>
            <a:off x="511631" y="1333499"/>
            <a:ext cx="7750626" cy="4980215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1pPr>
            <a:lvl2pPr marL="539750" indent="-274638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ð"/>
              <a:defRPr sz="16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2pPr>
            <a:lvl3pPr marL="804863" indent="-174625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Calibri" pitchFamily="34" charset="0"/>
              <a:buChar char="─"/>
              <a:defRPr sz="14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3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55" name="TextBox 54"/>
          <p:cNvSpPr txBox="1"/>
          <p:nvPr userDrawn="1"/>
        </p:nvSpPr>
        <p:spPr>
          <a:xfrm rot="16200000">
            <a:off x="8390264" y="5988536"/>
            <a:ext cx="1103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IRA ©</a:t>
            </a:r>
            <a:r>
              <a:rPr lang="en-US" sz="1200" baseline="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2013</a:t>
            </a:r>
            <a:endParaRPr lang="en-US" sz="12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 userDrawn="1"/>
        </p:nvSpPr>
        <p:spPr>
          <a:xfrm>
            <a:off x="8216900" y="6235700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DBC42A-A0B6-4F87-9004-A41C480C3024}" type="slidenum">
              <a:rPr lang="en-US" smtClean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rPr>
              <a:pPr algn="ctr"/>
              <a:t>‹#›</a:t>
            </a:fld>
            <a:endParaRPr lang="en-US" dirty="0" smtClean="0">
              <a:solidFill>
                <a:schemeClr val="tx2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2371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er 1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"/>
            <a:ext cx="9144000" cy="685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797300" y="6022201"/>
            <a:ext cx="4876800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1000"/>
              </a:spcBef>
              <a:buNone/>
              <a:defRPr sz="2000" b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8000" y="1428498"/>
            <a:ext cx="4241800" cy="88639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accent3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1" name="TextBox 50"/>
          <p:cNvSpPr txBox="1"/>
          <p:nvPr userDrawn="1"/>
        </p:nvSpPr>
        <p:spPr>
          <a:xfrm>
            <a:off x="7797800" y="6362700"/>
            <a:ext cx="977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6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6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927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2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81" name="Freeform 9"/>
          <p:cNvSpPr>
            <a:spLocks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2504" y="0"/>
              </a:cxn>
              <a:cxn ang="0">
                <a:pos x="3996" y="928"/>
              </a:cxn>
              <a:cxn ang="0">
                <a:pos x="1126" y="2662"/>
              </a:cxn>
              <a:cxn ang="0">
                <a:pos x="0" y="1956"/>
              </a:cxn>
              <a:cxn ang="0">
                <a:pos x="0" y="2142"/>
              </a:cxn>
              <a:cxn ang="0">
                <a:pos x="1126" y="2848"/>
              </a:cxn>
              <a:cxn ang="0">
                <a:pos x="3158" y="1618"/>
              </a:cxn>
              <a:cxn ang="0">
                <a:pos x="4018" y="2158"/>
              </a:cxn>
              <a:cxn ang="0">
                <a:pos x="1154" y="3926"/>
              </a:cxn>
              <a:cxn ang="0">
                <a:pos x="0" y="321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2504" y="0"/>
              </a:cxn>
            </a:cxnLst>
            <a:rect l="0" t="0" r="r" b="b"/>
            <a:pathLst>
              <a:path w="5760" h="4320">
                <a:moveTo>
                  <a:pt x="2504" y="0"/>
                </a:moveTo>
                <a:lnTo>
                  <a:pt x="3996" y="928"/>
                </a:lnTo>
                <a:lnTo>
                  <a:pt x="1126" y="2662"/>
                </a:lnTo>
                <a:lnTo>
                  <a:pt x="0" y="1956"/>
                </a:lnTo>
                <a:lnTo>
                  <a:pt x="0" y="2142"/>
                </a:lnTo>
                <a:lnTo>
                  <a:pt x="1126" y="2848"/>
                </a:lnTo>
                <a:lnTo>
                  <a:pt x="3158" y="1618"/>
                </a:lnTo>
                <a:lnTo>
                  <a:pt x="4018" y="2158"/>
                </a:lnTo>
                <a:lnTo>
                  <a:pt x="1154" y="3926"/>
                </a:lnTo>
                <a:lnTo>
                  <a:pt x="0" y="3214"/>
                </a:ln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2504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284682" name="Freeform 10"/>
          <p:cNvSpPr>
            <a:spLocks/>
          </p:cNvSpPr>
          <p:nvPr userDrawn="1"/>
        </p:nvSpPr>
        <p:spPr bwMode="auto">
          <a:xfrm>
            <a:off x="0" y="2568575"/>
            <a:ext cx="6378575" cy="3663950"/>
          </a:xfrm>
          <a:custGeom>
            <a:avLst/>
            <a:gdLst/>
            <a:ahLst/>
            <a:cxnLst>
              <a:cxn ang="0">
                <a:pos x="4018" y="540"/>
              </a:cxn>
              <a:cxn ang="0">
                <a:pos x="3158" y="0"/>
              </a:cxn>
              <a:cxn ang="0">
                <a:pos x="1126" y="1230"/>
              </a:cxn>
              <a:cxn ang="0">
                <a:pos x="0" y="524"/>
              </a:cxn>
              <a:cxn ang="0">
                <a:pos x="0" y="1596"/>
              </a:cxn>
              <a:cxn ang="0">
                <a:pos x="1154" y="2308"/>
              </a:cxn>
              <a:cxn ang="0">
                <a:pos x="4018" y="540"/>
              </a:cxn>
            </a:cxnLst>
            <a:rect l="0" t="0" r="r" b="b"/>
            <a:pathLst>
              <a:path w="4018" h="2308">
                <a:moveTo>
                  <a:pt x="4018" y="540"/>
                </a:moveTo>
                <a:lnTo>
                  <a:pt x="3158" y="0"/>
                </a:lnTo>
                <a:lnTo>
                  <a:pt x="1126" y="1230"/>
                </a:lnTo>
                <a:lnTo>
                  <a:pt x="0" y="524"/>
                </a:lnTo>
                <a:lnTo>
                  <a:pt x="0" y="1596"/>
                </a:lnTo>
                <a:lnTo>
                  <a:pt x="1154" y="2308"/>
                </a:lnTo>
                <a:lnTo>
                  <a:pt x="4018" y="5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3797300" y="6022201"/>
            <a:ext cx="4876800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1000"/>
              </a:spcBef>
              <a:buNone/>
              <a:defRPr sz="2000" b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508000" y="1428498"/>
            <a:ext cx="4241800" cy="88639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797800" y="6362700"/>
            <a:ext cx="97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4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4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927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er 3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9"/>
          <p:cNvSpPr>
            <a:spLocks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2504" y="0"/>
              </a:cxn>
              <a:cxn ang="0">
                <a:pos x="3996" y="928"/>
              </a:cxn>
              <a:cxn ang="0">
                <a:pos x="1126" y="2662"/>
              </a:cxn>
              <a:cxn ang="0">
                <a:pos x="0" y="1956"/>
              </a:cxn>
              <a:cxn ang="0">
                <a:pos x="0" y="2142"/>
              </a:cxn>
              <a:cxn ang="0">
                <a:pos x="1126" y="2848"/>
              </a:cxn>
              <a:cxn ang="0">
                <a:pos x="3158" y="1618"/>
              </a:cxn>
              <a:cxn ang="0">
                <a:pos x="4018" y="2158"/>
              </a:cxn>
              <a:cxn ang="0">
                <a:pos x="1154" y="3926"/>
              </a:cxn>
              <a:cxn ang="0">
                <a:pos x="0" y="321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2504" y="0"/>
              </a:cxn>
            </a:cxnLst>
            <a:rect l="0" t="0" r="r" b="b"/>
            <a:pathLst>
              <a:path w="5760" h="4320">
                <a:moveTo>
                  <a:pt x="2504" y="0"/>
                </a:moveTo>
                <a:lnTo>
                  <a:pt x="3996" y="928"/>
                </a:lnTo>
                <a:lnTo>
                  <a:pt x="1126" y="2662"/>
                </a:lnTo>
                <a:lnTo>
                  <a:pt x="0" y="1956"/>
                </a:lnTo>
                <a:lnTo>
                  <a:pt x="0" y="2142"/>
                </a:lnTo>
                <a:lnTo>
                  <a:pt x="1126" y="2848"/>
                </a:lnTo>
                <a:lnTo>
                  <a:pt x="3158" y="1618"/>
                </a:lnTo>
                <a:lnTo>
                  <a:pt x="4018" y="2158"/>
                </a:lnTo>
                <a:lnTo>
                  <a:pt x="1154" y="3926"/>
                </a:lnTo>
                <a:lnTo>
                  <a:pt x="0" y="3214"/>
                </a:ln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2504" y="0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9" name="Freeform 10"/>
          <p:cNvSpPr>
            <a:spLocks/>
          </p:cNvSpPr>
          <p:nvPr userDrawn="1"/>
        </p:nvSpPr>
        <p:spPr bwMode="auto">
          <a:xfrm>
            <a:off x="0" y="2568575"/>
            <a:ext cx="6378575" cy="3663950"/>
          </a:xfrm>
          <a:custGeom>
            <a:avLst/>
            <a:gdLst/>
            <a:ahLst/>
            <a:cxnLst>
              <a:cxn ang="0">
                <a:pos x="4018" y="540"/>
              </a:cxn>
              <a:cxn ang="0">
                <a:pos x="3158" y="0"/>
              </a:cxn>
              <a:cxn ang="0">
                <a:pos x="1126" y="1230"/>
              </a:cxn>
              <a:cxn ang="0">
                <a:pos x="0" y="524"/>
              </a:cxn>
              <a:cxn ang="0">
                <a:pos x="0" y="1596"/>
              </a:cxn>
              <a:cxn ang="0">
                <a:pos x="1154" y="2308"/>
              </a:cxn>
              <a:cxn ang="0">
                <a:pos x="4018" y="540"/>
              </a:cxn>
            </a:cxnLst>
            <a:rect l="0" t="0" r="r" b="b"/>
            <a:pathLst>
              <a:path w="4018" h="2308">
                <a:moveTo>
                  <a:pt x="4018" y="540"/>
                </a:moveTo>
                <a:lnTo>
                  <a:pt x="3158" y="0"/>
                </a:lnTo>
                <a:lnTo>
                  <a:pt x="1126" y="1230"/>
                </a:lnTo>
                <a:lnTo>
                  <a:pt x="0" y="524"/>
                </a:lnTo>
                <a:lnTo>
                  <a:pt x="0" y="1596"/>
                </a:lnTo>
                <a:lnTo>
                  <a:pt x="1154" y="2308"/>
                </a:lnTo>
                <a:lnTo>
                  <a:pt x="4018" y="5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797300" y="6022201"/>
            <a:ext cx="4876800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1000"/>
              </a:spcBef>
              <a:buNone/>
              <a:defRPr sz="2000" b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8000" y="1428498"/>
            <a:ext cx="4241800" cy="88639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accent6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1" name="TextBox 50"/>
          <p:cNvSpPr txBox="1"/>
          <p:nvPr/>
        </p:nvSpPr>
        <p:spPr>
          <a:xfrm>
            <a:off x="7797800" y="6362700"/>
            <a:ext cx="97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4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4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797800" y="6362700"/>
            <a:ext cx="97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4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4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927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 4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9"/>
          <p:cNvSpPr>
            <a:spLocks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2504" y="0"/>
              </a:cxn>
              <a:cxn ang="0">
                <a:pos x="3996" y="928"/>
              </a:cxn>
              <a:cxn ang="0">
                <a:pos x="1126" y="2662"/>
              </a:cxn>
              <a:cxn ang="0">
                <a:pos x="0" y="1956"/>
              </a:cxn>
              <a:cxn ang="0">
                <a:pos x="0" y="2142"/>
              </a:cxn>
              <a:cxn ang="0">
                <a:pos x="1126" y="2848"/>
              </a:cxn>
              <a:cxn ang="0">
                <a:pos x="3158" y="1618"/>
              </a:cxn>
              <a:cxn ang="0">
                <a:pos x="4018" y="2158"/>
              </a:cxn>
              <a:cxn ang="0">
                <a:pos x="1154" y="3926"/>
              </a:cxn>
              <a:cxn ang="0">
                <a:pos x="0" y="321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2504" y="0"/>
              </a:cxn>
            </a:cxnLst>
            <a:rect l="0" t="0" r="r" b="b"/>
            <a:pathLst>
              <a:path w="5760" h="4320">
                <a:moveTo>
                  <a:pt x="2504" y="0"/>
                </a:moveTo>
                <a:lnTo>
                  <a:pt x="3996" y="928"/>
                </a:lnTo>
                <a:lnTo>
                  <a:pt x="1126" y="2662"/>
                </a:lnTo>
                <a:lnTo>
                  <a:pt x="0" y="1956"/>
                </a:lnTo>
                <a:lnTo>
                  <a:pt x="0" y="2142"/>
                </a:lnTo>
                <a:lnTo>
                  <a:pt x="1126" y="2848"/>
                </a:lnTo>
                <a:lnTo>
                  <a:pt x="3158" y="1618"/>
                </a:lnTo>
                <a:lnTo>
                  <a:pt x="4018" y="2158"/>
                </a:lnTo>
                <a:lnTo>
                  <a:pt x="1154" y="3926"/>
                </a:lnTo>
                <a:lnTo>
                  <a:pt x="0" y="3214"/>
                </a:ln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2504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14" name="Freeform 10"/>
          <p:cNvSpPr>
            <a:spLocks/>
          </p:cNvSpPr>
          <p:nvPr userDrawn="1"/>
        </p:nvSpPr>
        <p:spPr bwMode="auto">
          <a:xfrm>
            <a:off x="0" y="2568575"/>
            <a:ext cx="6378575" cy="3663950"/>
          </a:xfrm>
          <a:custGeom>
            <a:avLst/>
            <a:gdLst/>
            <a:ahLst/>
            <a:cxnLst>
              <a:cxn ang="0">
                <a:pos x="4018" y="540"/>
              </a:cxn>
              <a:cxn ang="0">
                <a:pos x="3158" y="0"/>
              </a:cxn>
              <a:cxn ang="0">
                <a:pos x="1126" y="1230"/>
              </a:cxn>
              <a:cxn ang="0">
                <a:pos x="0" y="524"/>
              </a:cxn>
              <a:cxn ang="0">
                <a:pos x="0" y="1596"/>
              </a:cxn>
              <a:cxn ang="0">
                <a:pos x="1154" y="2308"/>
              </a:cxn>
              <a:cxn ang="0">
                <a:pos x="4018" y="540"/>
              </a:cxn>
            </a:cxnLst>
            <a:rect l="0" t="0" r="r" b="b"/>
            <a:pathLst>
              <a:path w="4018" h="2308">
                <a:moveTo>
                  <a:pt x="4018" y="540"/>
                </a:moveTo>
                <a:lnTo>
                  <a:pt x="3158" y="0"/>
                </a:lnTo>
                <a:lnTo>
                  <a:pt x="1126" y="1230"/>
                </a:lnTo>
                <a:lnTo>
                  <a:pt x="0" y="524"/>
                </a:lnTo>
                <a:lnTo>
                  <a:pt x="0" y="1596"/>
                </a:lnTo>
                <a:lnTo>
                  <a:pt x="1154" y="2308"/>
                </a:lnTo>
                <a:lnTo>
                  <a:pt x="4018" y="5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3797300" y="6022201"/>
            <a:ext cx="4876800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1000"/>
              </a:spcBef>
              <a:buNone/>
              <a:defRPr sz="2000" b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508000" y="1428498"/>
            <a:ext cx="4241800" cy="88639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3200" b="1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2" name="TextBox 11"/>
          <p:cNvSpPr txBox="1"/>
          <p:nvPr/>
        </p:nvSpPr>
        <p:spPr>
          <a:xfrm>
            <a:off x="7797800" y="6362700"/>
            <a:ext cx="97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4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4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797800" y="6362700"/>
            <a:ext cx="97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4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4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927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lts and T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6985" y="218816"/>
            <a:ext cx="1440186" cy="83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407901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bg>
      <p:bgPr>
        <a:solidFill>
          <a:schemeClr val="accent3">
            <a:alpha val="3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230086" y="2100943"/>
            <a:ext cx="2166257" cy="2645228"/>
          </a:xfrm>
          <a:prstGeom prst="rect">
            <a:avLst/>
          </a:prstGeom>
          <a:solidFill>
            <a:srgbClr val="F5EBD7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724900" y="0"/>
            <a:ext cx="4191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ookman Old Style" pitchFamily="18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1515" y="218816"/>
            <a:ext cx="1440186" cy="83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 userDrawn="1"/>
        </p:nvSpPr>
        <p:spPr>
          <a:xfrm rot="16200000">
            <a:off x="8402964" y="6001236"/>
            <a:ext cx="1078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IRA ©</a:t>
            </a:r>
            <a:r>
              <a:rPr lang="en-US" sz="1200" baseline="0" dirty="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t>2013</a:t>
            </a:r>
            <a:endParaRPr lang="en-US" sz="12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216900" y="6235700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DBC42A-A0B6-4F87-9004-A41C480C3024}" type="slidenum">
              <a:rPr lang="en-US" smtClean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rPr>
              <a:pPr algn="ctr"/>
              <a:t>‹#›</a:t>
            </a:fld>
            <a:endParaRPr lang="en-US" dirty="0" smtClean="0">
              <a:solidFill>
                <a:schemeClr val="tx2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503097" y="402215"/>
            <a:ext cx="6354903" cy="55399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2000" b="1" baseline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dirty="0" smtClean="0"/>
              <a:t>Presentation slide title goes here </a:t>
            </a:r>
            <a:br>
              <a:rPr lang="en-US" noProof="0" dirty="0" smtClean="0"/>
            </a:br>
            <a:r>
              <a:rPr lang="en-US" noProof="0" dirty="0" smtClean="0"/>
              <a:t>Presentation slide line 2 title</a:t>
            </a:r>
            <a:endParaRPr lang="en-US" noProof="0" dirty="0"/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3695699" y="2044700"/>
            <a:ext cx="4566557" cy="3695700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1pPr>
            <a:lvl2pPr marL="539750" indent="-274638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ð"/>
              <a:defRPr sz="16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2pPr>
            <a:lvl3pPr marL="804863" indent="-174625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Calibri" pitchFamily="34" charset="0"/>
              <a:buChar char="─"/>
              <a:defRPr sz="140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defRPr>
            </a:lvl3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73185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reaker 2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81" name="Freeform 9"/>
          <p:cNvSpPr>
            <a:spLocks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2504" y="0"/>
              </a:cxn>
              <a:cxn ang="0">
                <a:pos x="3996" y="928"/>
              </a:cxn>
              <a:cxn ang="0">
                <a:pos x="1126" y="2662"/>
              </a:cxn>
              <a:cxn ang="0">
                <a:pos x="0" y="1956"/>
              </a:cxn>
              <a:cxn ang="0">
                <a:pos x="0" y="2142"/>
              </a:cxn>
              <a:cxn ang="0">
                <a:pos x="1126" y="2848"/>
              </a:cxn>
              <a:cxn ang="0">
                <a:pos x="3158" y="1618"/>
              </a:cxn>
              <a:cxn ang="0">
                <a:pos x="4018" y="2158"/>
              </a:cxn>
              <a:cxn ang="0">
                <a:pos x="1154" y="3926"/>
              </a:cxn>
              <a:cxn ang="0">
                <a:pos x="0" y="321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2504" y="0"/>
              </a:cxn>
            </a:cxnLst>
            <a:rect l="0" t="0" r="r" b="b"/>
            <a:pathLst>
              <a:path w="5760" h="4320">
                <a:moveTo>
                  <a:pt x="2504" y="0"/>
                </a:moveTo>
                <a:lnTo>
                  <a:pt x="3996" y="928"/>
                </a:lnTo>
                <a:lnTo>
                  <a:pt x="1126" y="2662"/>
                </a:lnTo>
                <a:lnTo>
                  <a:pt x="0" y="1956"/>
                </a:lnTo>
                <a:lnTo>
                  <a:pt x="0" y="2142"/>
                </a:lnTo>
                <a:lnTo>
                  <a:pt x="1126" y="2848"/>
                </a:lnTo>
                <a:lnTo>
                  <a:pt x="3158" y="1618"/>
                </a:lnTo>
                <a:lnTo>
                  <a:pt x="4018" y="2158"/>
                </a:lnTo>
                <a:lnTo>
                  <a:pt x="1154" y="3926"/>
                </a:lnTo>
                <a:lnTo>
                  <a:pt x="0" y="3214"/>
                </a:ln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2504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284682" name="Freeform 10"/>
          <p:cNvSpPr>
            <a:spLocks/>
          </p:cNvSpPr>
          <p:nvPr userDrawn="1"/>
        </p:nvSpPr>
        <p:spPr bwMode="auto">
          <a:xfrm>
            <a:off x="0" y="2568575"/>
            <a:ext cx="6378575" cy="3663950"/>
          </a:xfrm>
          <a:custGeom>
            <a:avLst/>
            <a:gdLst/>
            <a:ahLst/>
            <a:cxnLst>
              <a:cxn ang="0">
                <a:pos x="4018" y="540"/>
              </a:cxn>
              <a:cxn ang="0">
                <a:pos x="3158" y="0"/>
              </a:cxn>
              <a:cxn ang="0">
                <a:pos x="1126" y="1230"/>
              </a:cxn>
              <a:cxn ang="0">
                <a:pos x="0" y="524"/>
              </a:cxn>
              <a:cxn ang="0">
                <a:pos x="0" y="1596"/>
              </a:cxn>
              <a:cxn ang="0">
                <a:pos x="1154" y="2308"/>
              </a:cxn>
              <a:cxn ang="0">
                <a:pos x="4018" y="540"/>
              </a:cxn>
            </a:cxnLst>
            <a:rect l="0" t="0" r="r" b="b"/>
            <a:pathLst>
              <a:path w="4018" h="2308">
                <a:moveTo>
                  <a:pt x="4018" y="540"/>
                </a:moveTo>
                <a:lnTo>
                  <a:pt x="3158" y="0"/>
                </a:lnTo>
                <a:lnTo>
                  <a:pt x="1126" y="1230"/>
                </a:lnTo>
                <a:lnTo>
                  <a:pt x="0" y="524"/>
                </a:lnTo>
                <a:lnTo>
                  <a:pt x="0" y="1596"/>
                </a:lnTo>
                <a:lnTo>
                  <a:pt x="1154" y="2308"/>
                </a:lnTo>
                <a:lnTo>
                  <a:pt x="4018" y="5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latin typeface="Bookman Old Style" pitchFamily="18" charset="0"/>
            </a:endParaRPr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3797300" y="6022201"/>
            <a:ext cx="4876800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1000"/>
              </a:spcBef>
              <a:buNone/>
              <a:defRPr sz="2000" b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508000" y="1428498"/>
            <a:ext cx="4241800" cy="88639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797800" y="6362700"/>
            <a:ext cx="97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AF89B5-AB6B-44ED-8714-6019374C1463}" type="slidenum">
              <a:rPr lang="en-US" sz="1400" smtClean="0">
                <a:solidFill>
                  <a:srgbClr val="58595B"/>
                </a:solidFill>
                <a:latin typeface="Bookman Old Style" pitchFamily="18" charset="0"/>
                <a:cs typeface="Arial" pitchFamily="34" charset="0"/>
              </a:rPr>
              <a:pPr algn="r"/>
              <a:t>‹#›</a:t>
            </a:fld>
            <a:endParaRPr lang="en-US" sz="1400" dirty="0" smtClean="0">
              <a:solidFill>
                <a:srgbClr val="58595B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4084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8100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2" r:id="rId4"/>
    <p:sldLayoutId id="2147483710" r:id="rId5"/>
    <p:sldLayoutId id="2147483711" r:id="rId6"/>
    <p:sldLayoutId id="2147483700" r:id="rId7"/>
    <p:sldLayoutId id="2147483701" r:id="rId8"/>
    <p:sldLayoutId id="2147483725" r:id="rId9"/>
    <p:sldLayoutId id="2147483726" r:id="rId10"/>
    <p:sldLayoutId id="2147483728" r:id="rId11"/>
    <p:sldLayoutId id="2147483759" r:id="rId12"/>
    <p:sldLayoutId id="2147483760" r:id="rId13"/>
    <p:sldLayoutId id="2147483762" r:id="rId14"/>
    <p:sldLayoutId id="2147483805" r:id="rId15"/>
    <p:sldLayoutId id="2147483806" r:id="rId16"/>
    <p:sldLayoutId id="2147483808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73" name="Picture 21"/>
          <p:cNvPicPr>
            <a:picLocks noChangeAspect="1" noChangeArrowheads="1"/>
          </p:cNvPicPr>
          <p:nvPr/>
        </p:nvPicPr>
        <p:blipFill>
          <a:blip r:embed="rId3" cstate="print"/>
          <a:srcRect l="19439" t="731" r="20815" b="585"/>
          <a:stretch>
            <a:fillRect/>
          </a:stretch>
        </p:blipFill>
        <p:spPr bwMode="auto">
          <a:xfrm>
            <a:off x="0" y="0"/>
            <a:ext cx="536695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769" name="Picture 17"/>
          <p:cNvPicPr>
            <a:picLocks noChangeAspect="1" noChangeArrowheads="1"/>
          </p:cNvPicPr>
          <p:nvPr/>
        </p:nvPicPr>
        <p:blipFill>
          <a:blip r:embed="rId4" cstate="print"/>
          <a:srcRect r="1321" b="950"/>
          <a:stretch>
            <a:fillRect/>
          </a:stretch>
        </p:blipFill>
        <p:spPr bwMode="auto">
          <a:xfrm>
            <a:off x="0" y="-2540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456090" y="2946280"/>
            <a:ext cx="4687909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smtClean="0"/>
              <a:t>CLAIMS GUIDELINES 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Prepared and presented by:</a:t>
            </a:r>
            <a:endParaRPr lang="en-US" sz="2400" b="1" dirty="0"/>
          </a:p>
          <a:p>
            <a:pPr algn="ctr"/>
            <a:r>
              <a:rPr lang="en-US" sz="2400" b="1" dirty="0" smtClean="0"/>
              <a:t>Thomas Victor Oduor</a:t>
            </a:r>
          </a:p>
          <a:p>
            <a:pPr algn="ctr"/>
            <a:r>
              <a:rPr lang="en-US" sz="2400" b="1" dirty="0" smtClean="0"/>
              <a:t>Supervision Officer </a:t>
            </a:r>
          </a:p>
          <a:p>
            <a:pPr algn="ctr"/>
            <a:r>
              <a:rPr lang="en-US" sz="2400" b="1" dirty="0" smtClean="0"/>
              <a:t>Insurance Regulatory Authority</a:t>
            </a:r>
            <a:endParaRPr lang="en-US" sz="2400" dirty="0"/>
          </a:p>
        </p:txBody>
      </p:sp>
      <p:pic>
        <p:nvPicPr>
          <p:cNvPr id="30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4072" y="213469"/>
            <a:ext cx="2573251" cy="149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Text Box 22"/>
          <p:cNvSpPr txBox="1">
            <a:spLocks noChangeArrowheads="1"/>
          </p:cNvSpPr>
          <p:nvPr/>
        </p:nvSpPr>
        <p:spPr bwMode="gray">
          <a:xfrm>
            <a:off x="4025901" y="6409488"/>
            <a:ext cx="47014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cs typeface="Arial" pitchFamily="34" charset="0"/>
              </a:rPr>
              <a:t>© 2013 IRA.  All rights reserved. Contains IRA‘s Confidential and Proprietary information and </a:t>
            </a:r>
            <a:b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cs typeface="Arial" pitchFamily="34" charset="0"/>
              </a:rPr>
            </a:b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cs typeface="Arial" pitchFamily="34" charset="0"/>
              </a:rPr>
              <a:t>may not be disclosed or reproduced without the prior written consent of IRA.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037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3097" y="485315"/>
            <a:ext cx="6354903" cy="387798"/>
          </a:xfrm>
        </p:spPr>
        <p:txBody>
          <a:bodyPr/>
          <a:lstStyle/>
          <a:p>
            <a:pPr algn="ctr"/>
            <a:r>
              <a:rPr lang="en-US" sz="2800" dirty="0" smtClean="0"/>
              <a:t>Upon receipt of a claim</a:t>
            </a:r>
            <a:endParaRPr lang="en-US" sz="28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smtClean="0"/>
              <a:t>Pay within </a:t>
            </a:r>
            <a:r>
              <a:rPr lang="en-US" sz="2800" b="1" i="1" dirty="0" smtClean="0"/>
              <a:t>90</a:t>
            </a:r>
            <a:r>
              <a:rPr lang="en-US" sz="2800" dirty="0" smtClean="0"/>
              <a:t> </a:t>
            </a:r>
            <a:r>
              <a:rPr lang="en-US" sz="2800" b="1" i="1" dirty="0" smtClean="0"/>
              <a:t>days</a:t>
            </a:r>
            <a:r>
              <a:rPr lang="en-US" sz="2800" dirty="0" smtClean="0"/>
              <a:t> where a claim </a:t>
            </a:r>
            <a:r>
              <a:rPr lang="en-US" sz="2800" dirty="0"/>
              <a:t>is </a:t>
            </a:r>
            <a:r>
              <a:rPr lang="en-US" sz="2800" dirty="0" smtClean="0"/>
              <a:t>admissible; </a:t>
            </a:r>
            <a:endParaRPr lang="en-US" sz="2800" dirty="0"/>
          </a:p>
          <a:p>
            <a:pPr algn="just"/>
            <a:r>
              <a:rPr lang="en-US" sz="2800" b="1" i="1" dirty="0" smtClean="0"/>
              <a:t>Appoint</a:t>
            </a:r>
            <a:r>
              <a:rPr lang="en-US" sz="2800" dirty="0" smtClean="0"/>
              <a:t> </a:t>
            </a:r>
            <a:r>
              <a:rPr lang="en-US" sz="2800" dirty="0"/>
              <a:t>a service provider </a:t>
            </a:r>
            <a:r>
              <a:rPr lang="en-US" sz="2800" dirty="0" smtClean="0"/>
              <a:t>where further </a:t>
            </a:r>
            <a:r>
              <a:rPr lang="en-US" sz="2800" dirty="0"/>
              <a:t>assessment </a:t>
            </a:r>
            <a:r>
              <a:rPr lang="en-US" sz="2800" dirty="0" smtClean="0"/>
              <a:t>is necessary; </a:t>
            </a:r>
          </a:p>
          <a:p>
            <a:pPr algn="just"/>
            <a:r>
              <a:rPr lang="en-US" sz="2800" dirty="0" smtClean="0"/>
              <a:t>Upon </a:t>
            </a:r>
            <a:r>
              <a:rPr lang="en-US" sz="2800" dirty="0"/>
              <a:t>receipt of the assessment report make an offer </a:t>
            </a:r>
            <a:r>
              <a:rPr lang="en-US" sz="2800" dirty="0" smtClean="0"/>
              <a:t>for settlement; </a:t>
            </a:r>
            <a:endParaRPr lang="en-US" sz="2800" dirty="0"/>
          </a:p>
          <a:p>
            <a:pPr algn="just"/>
            <a:r>
              <a:rPr lang="en-US" sz="2800" b="1" i="1" dirty="0" smtClean="0"/>
              <a:t>Notify</a:t>
            </a:r>
            <a:r>
              <a:rPr lang="en-US" sz="2800" dirty="0" smtClean="0"/>
              <a:t> the claimant where further </a:t>
            </a:r>
            <a:r>
              <a:rPr lang="en-US" sz="2800" dirty="0"/>
              <a:t>investigation is </a:t>
            </a:r>
            <a:r>
              <a:rPr lang="en-US" sz="2800" dirty="0" smtClean="0"/>
              <a:t>necessary;</a:t>
            </a:r>
          </a:p>
          <a:p>
            <a:pPr algn="just"/>
            <a:r>
              <a:rPr lang="en-US" sz="2800" dirty="0" smtClean="0"/>
              <a:t>Explain to </a:t>
            </a:r>
            <a:r>
              <a:rPr lang="en-US" sz="2800" dirty="0"/>
              <a:t>the claimant the need to </a:t>
            </a:r>
            <a:r>
              <a:rPr lang="en-US" sz="2800" b="1" i="1" dirty="0"/>
              <a:t>co-operate</a:t>
            </a:r>
            <a:r>
              <a:rPr lang="en-US" sz="2800" dirty="0"/>
              <a:t> with the investigators. </a:t>
            </a:r>
            <a:endParaRPr lang="en-US" sz="2800" dirty="0" smtClean="0"/>
          </a:p>
          <a:p>
            <a:pPr marL="0" indent="0" algn="just">
              <a:buNone/>
            </a:pPr>
            <a:endParaRPr lang="en-US" sz="2800" dirty="0" smtClean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0777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97" y="457615"/>
            <a:ext cx="6354903" cy="443198"/>
          </a:xfrm>
        </p:spPr>
        <p:txBody>
          <a:bodyPr/>
          <a:lstStyle/>
          <a:p>
            <a:pPr algn="ctr"/>
            <a:r>
              <a:rPr lang="en-US" sz="3200" dirty="0" smtClean="0"/>
              <a:t>Upon receipt of a claim</a:t>
            </a:r>
            <a:endParaRPr lang="en-US" sz="32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Where is not covered </a:t>
            </a:r>
            <a:r>
              <a:rPr lang="en-US" sz="2800" dirty="0"/>
              <a:t>by the </a:t>
            </a:r>
            <a:r>
              <a:rPr lang="en-US" sz="2800" dirty="0" smtClean="0"/>
              <a:t>policy</a:t>
            </a:r>
            <a:r>
              <a:rPr lang="en-US" sz="2800" dirty="0"/>
              <a:t>, </a:t>
            </a:r>
            <a:r>
              <a:rPr lang="en-US" sz="2800" dirty="0" smtClean="0"/>
              <a:t> explain to the claimant; </a:t>
            </a:r>
            <a:endParaRPr lang="en-US" sz="2800" dirty="0"/>
          </a:p>
          <a:p>
            <a:r>
              <a:rPr lang="en-US" sz="2800" dirty="0" smtClean="0"/>
              <a:t>If </a:t>
            </a:r>
            <a:r>
              <a:rPr lang="en-US" sz="2800" dirty="0"/>
              <a:t>the amount offered is different from the amount claimed, explain to the claimant; </a:t>
            </a:r>
          </a:p>
          <a:p>
            <a:r>
              <a:rPr lang="en-US" sz="2800" dirty="0" smtClean="0"/>
              <a:t>Notify the claimant where insurer is not </a:t>
            </a:r>
            <a:r>
              <a:rPr lang="en-US" sz="2800" dirty="0"/>
              <a:t>responsible for </a:t>
            </a:r>
            <a:r>
              <a:rPr lang="en-US" sz="2800" dirty="0" smtClean="0"/>
              <a:t>the claim;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160738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3097" y="485315"/>
            <a:ext cx="6354903" cy="387798"/>
          </a:xfrm>
        </p:spPr>
        <p:txBody>
          <a:bodyPr/>
          <a:lstStyle/>
          <a:p>
            <a:pPr algn="ctr"/>
            <a:r>
              <a:rPr lang="en-US" sz="2800" b="1" dirty="0"/>
              <a:t>Claims </a:t>
            </a:r>
            <a:r>
              <a:rPr lang="en-US" sz="2800" b="1" dirty="0" smtClean="0"/>
              <a:t>Handling procedures </a:t>
            </a: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smtClean="0"/>
              <a:t>Develop a </a:t>
            </a:r>
            <a:r>
              <a:rPr lang="en-US" sz="2800" dirty="0"/>
              <a:t>manual on </a:t>
            </a:r>
            <a:r>
              <a:rPr lang="en-US" sz="2800" dirty="0" smtClean="0"/>
              <a:t>claims </a:t>
            </a:r>
            <a:r>
              <a:rPr lang="en-US" sz="2800" dirty="0"/>
              <a:t>handling procedures </a:t>
            </a:r>
            <a:r>
              <a:rPr lang="en-US" sz="2800" dirty="0" smtClean="0"/>
              <a:t>including;</a:t>
            </a:r>
          </a:p>
          <a:p>
            <a:pPr lvl="1" algn="just"/>
            <a:r>
              <a:rPr lang="en-US" sz="2800" dirty="0" smtClean="0"/>
              <a:t>Steps </a:t>
            </a:r>
            <a:r>
              <a:rPr lang="en-US" sz="2800" dirty="0"/>
              <a:t>from claim intimation to </a:t>
            </a:r>
            <a:r>
              <a:rPr lang="en-US" sz="2800" dirty="0" smtClean="0"/>
              <a:t>settlement</a:t>
            </a:r>
          </a:p>
          <a:p>
            <a:pPr lvl="1" algn="just"/>
            <a:r>
              <a:rPr lang="en-US" sz="2800" dirty="0" smtClean="0"/>
              <a:t>Timeframes </a:t>
            </a:r>
            <a:r>
              <a:rPr lang="en-US" sz="2800" dirty="0"/>
              <a:t>in each of the </a:t>
            </a:r>
            <a:r>
              <a:rPr lang="en-US" sz="2800" dirty="0" smtClean="0"/>
              <a:t>steps </a:t>
            </a:r>
            <a:endParaRPr lang="en-US" sz="2800" dirty="0"/>
          </a:p>
          <a:p>
            <a:pPr algn="just"/>
            <a:r>
              <a:rPr lang="en-US" sz="2800" dirty="0" smtClean="0"/>
              <a:t> Include in the manual</a:t>
            </a:r>
          </a:p>
          <a:p>
            <a:pPr lvl="1" algn="just"/>
            <a:r>
              <a:rPr lang="en-US" sz="2800" dirty="0" smtClean="0"/>
              <a:t>clearly </a:t>
            </a:r>
            <a:r>
              <a:rPr lang="en-US" sz="2800" dirty="0"/>
              <a:t>defined control and </a:t>
            </a:r>
            <a:endParaRPr lang="en-US" sz="2800" dirty="0" smtClean="0"/>
          </a:p>
          <a:p>
            <a:pPr lvl="1" algn="just"/>
            <a:r>
              <a:rPr lang="en-US" sz="2800" dirty="0" smtClean="0"/>
              <a:t>reporting </a:t>
            </a:r>
            <a:r>
              <a:rPr lang="en-US" sz="2800" dirty="0"/>
              <a:t>systems </a:t>
            </a:r>
            <a:r>
              <a:rPr lang="en-US" sz="2800" dirty="0" smtClean="0"/>
              <a:t>and processes. </a:t>
            </a:r>
            <a:endParaRPr lang="en-US" sz="2800" dirty="0"/>
          </a:p>
          <a:p>
            <a:pPr algn="just"/>
            <a:r>
              <a:rPr lang="en-US" sz="2800" dirty="0" smtClean="0"/>
              <a:t>File </a:t>
            </a:r>
            <a:r>
              <a:rPr lang="en-US" sz="2800" dirty="0"/>
              <a:t>the manual </a:t>
            </a:r>
            <a:r>
              <a:rPr lang="en-US" sz="2800" dirty="0" smtClean="0"/>
              <a:t>with </a:t>
            </a:r>
            <a:r>
              <a:rPr lang="en-US" sz="2800" dirty="0"/>
              <a:t>the </a:t>
            </a:r>
            <a:r>
              <a:rPr lang="en-US" sz="2800" dirty="0" smtClean="0"/>
              <a:t>Authority </a:t>
            </a:r>
          </a:p>
          <a:p>
            <a:pPr algn="just"/>
            <a:r>
              <a:rPr lang="en-US" sz="2800" dirty="0"/>
              <a:t>N</a:t>
            </a:r>
            <a:r>
              <a:rPr lang="en-US" sz="2800" dirty="0" smtClean="0"/>
              <a:t>otify the Authority </a:t>
            </a:r>
            <a:r>
              <a:rPr lang="en-US" sz="2800" dirty="0"/>
              <a:t>o</a:t>
            </a:r>
            <a:r>
              <a:rPr lang="en-US" sz="2800" dirty="0" smtClean="0"/>
              <a:t>f any changes </a:t>
            </a:r>
            <a:r>
              <a:rPr lang="en-US" sz="2800" dirty="0"/>
              <a:t>to </a:t>
            </a:r>
            <a:r>
              <a:rPr lang="en-US" sz="2800" dirty="0" smtClean="0"/>
              <a:t>the manual.  </a:t>
            </a:r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300666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Claims </a:t>
            </a:r>
            <a:r>
              <a:rPr lang="en-US" sz="2800" b="1" dirty="0" smtClean="0"/>
              <a:t>Handling procedures </a:t>
            </a: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1631" y="1064525"/>
            <a:ext cx="7750626" cy="5431809"/>
          </a:xfrm>
        </p:spPr>
        <p:txBody>
          <a:bodyPr>
            <a:noAutofit/>
          </a:bodyPr>
          <a:lstStyle/>
          <a:p>
            <a:r>
              <a:rPr lang="en-US" sz="2800" dirty="0" smtClean="0"/>
              <a:t>Inform the claimants about;</a:t>
            </a:r>
          </a:p>
          <a:p>
            <a:pPr lvl="1"/>
            <a:r>
              <a:rPr lang="en-US" sz="2800" dirty="0" smtClean="0"/>
              <a:t>Procedures, Formalities and Common time frames for claims settlement. </a:t>
            </a:r>
          </a:p>
          <a:p>
            <a:r>
              <a:rPr lang="en-US" sz="2800" dirty="0" smtClean="0"/>
              <a:t>Inform the claimant about </a:t>
            </a:r>
            <a:r>
              <a:rPr lang="en-US" sz="2800" dirty="0"/>
              <a:t>the </a:t>
            </a:r>
            <a:r>
              <a:rPr lang="en-US" sz="2800" b="1" i="1" dirty="0"/>
              <a:t>status</a:t>
            </a:r>
            <a:r>
              <a:rPr lang="en-US" sz="2800" dirty="0"/>
              <a:t> of </a:t>
            </a:r>
            <a:r>
              <a:rPr lang="en-US" sz="2800" dirty="0" smtClean="0"/>
              <a:t>the </a:t>
            </a:r>
            <a:r>
              <a:rPr lang="en-US" sz="2800" dirty="0"/>
              <a:t>claim</a:t>
            </a:r>
            <a:r>
              <a:rPr lang="en-US" sz="2800" dirty="0" smtClean="0"/>
              <a:t>. </a:t>
            </a:r>
            <a:endParaRPr lang="en-US" sz="2800" dirty="0"/>
          </a:p>
          <a:p>
            <a:r>
              <a:rPr lang="en-US" sz="2800" dirty="0" smtClean="0"/>
              <a:t>Explain claims </a:t>
            </a:r>
            <a:r>
              <a:rPr lang="en-US" sz="2800" dirty="0"/>
              <a:t>conditions such as </a:t>
            </a:r>
            <a:r>
              <a:rPr lang="en-US" sz="2800" b="1" i="1" dirty="0"/>
              <a:t>depreciation</a:t>
            </a:r>
            <a:r>
              <a:rPr lang="en-US" sz="2800" dirty="0"/>
              <a:t>, </a:t>
            </a:r>
            <a:r>
              <a:rPr lang="en-US" sz="2800" b="1" i="1" dirty="0"/>
              <a:t>average</a:t>
            </a:r>
            <a:r>
              <a:rPr lang="en-US" sz="2800" dirty="0"/>
              <a:t>, </a:t>
            </a:r>
            <a:r>
              <a:rPr lang="en-US" sz="2800" b="1" i="1" dirty="0"/>
              <a:t>pre-loss</a:t>
            </a:r>
            <a:r>
              <a:rPr lang="en-US" sz="2800" dirty="0"/>
              <a:t> </a:t>
            </a:r>
            <a:r>
              <a:rPr lang="en-US" sz="2800" b="1" i="1" dirty="0"/>
              <a:t>value</a:t>
            </a:r>
            <a:r>
              <a:rPr lang="en-US" sz="2800" dirty="0"/>
              <a:t>, </a:t>
            </a:r>
            <a:r>
              <a:rPr lang="en-US" sz="2800" b="1" i="1" dirty="0"/>
              <a:t>reinstatement</a:t>
            </a:r>
            <a:r>
              <a:rPr lang="en-US" sz="2800" dirty="0"/>
              <a:t>, </a:t>
            </a:r>
            <a:r>
              <a:rPr lang="en-US" sz="2800" b="1" i="1" dirty="0"/>
              <a:t>excess/deductibles</a:t>
            </a:r>
            <a:r>
              <a:rPr lang="en-US" sz="2800" dirty="0"/>
              <a:t> </a:t>
            </a:r>
            <a:r>
              <a:rPr lang="en-US" sz="2800" dirty="0" smtClean="0"/>
              <a:t>etc. </a:t>
            </a:r>
            <a:endParaRPr lang="en-US" sz="2800" dirty="0"/>
          </a:p>
          <a:p>
            <a:r>
              <a:rPr lang="en-US" sz="2800" dirty="0" smtClean="0"/>
              <a:t>Issue a </a:t>
            </a:r>
            <a:r>
              <a:rPr lang="en-US" sz="2800" dirty="0"/>
              <a:t>copy of the </a:t>
            </a:r>
            <a:r>
              <a:rPr lang="en-US" sz="2800" b="1" i="1" dirty="0" smtClean="0"/>
              <a:t> </a:t>
            </a:r>
            <a:r>
              <a:rPr lang="en-US" sz="2800" b="1" i="1" dirty="0"/>
              <a:t>report </a:t>
            </a:r>
            <a:r>
              <a:rPr lang="en-US" sz="2800" dirty="0" smtClean="0"/>
              <a:t>to </a:t>
            </a:r>
            <a:r>
              <a:rPr lang="en-US" sz="2800" dirty="0"/>
              <a:t>the </a:t>
            </a:r>
            <a:r>
              <a:rPr lang="en-US" sz="2800" dirty="0" smtClean="0"/>
              <a:t>claimant on request. </a:t>
            </a:r>
            <a:endParaRPr lang="en-US" sz="2800" dirty="0"/>
          </a:p>
          <a:p>
            <a:r>
              <a:rPr lang="en-US" sz="2800" dirty="0" smtClean="0"/>
              <a:t>Refund </a:t>
            </a:r>
            <a:r>
              <a:rPr lang="en-US" sz="2800" b="1" i="1" dirty="0" smtClean="0"/>
              <a:t>excess</a:t>
            </a:r>
            <a:r>
              <a:rPr lang="en-US" sz="2800" dirty="0" smtClean="0"/>
              <a:t> of subrogation to </a:t>
            </a:r>
            <a:r>
              <a:rPr lang="en-US" sz="2800" dirty="0"/>
              <a:t>the </a:t>
            </a:r>
            <a:r>
              <a:rPr lang="en-US" sz="2800" dirty="0" smtClean="0"/>
              <a:t>insured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175050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3097" y="402215"/>
            <a:ext cx="6525500" cy="553998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/>
              <a:t>Issues </a:t>
            </a:r>
            <a:r>
              <a:rPr lang="en-US" sz="2800" dirty="0" smtClean="0"/>
              <a:t>specific to Motor </a:t>
            </a:r>
            <a:r>
              <a:rPr lang="en-US" sz="2800" b="1" dirty="0"/>
              <a:t>Claims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Need for </a:t>
            </a:r>
            <a:r>
              <a:rPr lang="en-US" sz="2800" b="1" i="1" dirty="0" smtClean="0"/>
              <a:t>valuation</a:t>
            </a:r>
            <a:r>
              <a:rPr lang="en-US" sz="2800" dirty="0" smtClean="0"/>
              <a:t> </a:t>
            </a:r>
            <a:r>
              <a:rPr lang="en-US" sz="2800" dirty="0"/>
              <a:t>of motor vehicles at </a:t>
            </a:r>
            <a:r>
              <a:rPr lang="en-US" sz="2800" dirty="0" smtClean="0"/>
              <a:t>inception and renewal </a:t>
            </a:r>
            <a:r>
              <a:rPr lang="en-US" sz="2800" dirty="0"/>
              <a:t>of </a:t>
            </a:r>
            <a:r>
              <a:rPr lang="en-US" sz="2800" dirty="0" smtClean="0"/>
              <a:t>cover;</a:t>
            </a:r>
            <a:endParaRPr lang="en-US" sz="2800" dirty="0"/>
          </a:p>
          <a:p>
            <a:r>
              <a:rPr lang="en-US" sz="2800" dirty="0" smtClean="0"/>
              <a:t>Need to determine </a:t>
            </a:r>
            <a:r>
              <a:rPr lang="en-US" sz="2800" b="1" i="1" dirty="0" smtClean="0"/>
              <a:t>pre-accident </a:t>
            </a:r>
            <a:r>
              <a:rPr lang="en-US" sz="2800" b="1" i="1" dirty="0"/>
              <a:t>values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/>
              <a:t>after a </a:t>
            </a:r>
            <a:r>
              <a:rPr lang="en-US" sz="2800" dirty="0" smtClean="0"/>
              <a:t>loss;</a:t>
            </a:r>
            <a:endParaRPr lang="en-US" sz="2800" dirty="0"/>
          </a:p>
          <a:p>
            <a:pPr marL="1371600" lvl="3" indent="0">
              <a:buNone/>
            </a:pPr>
            <a:r>
              <a:rPr lang="en-US" sz="2800" dirty="0" smtClean="0">
                <a:latin typeface="Bookman Old Style" pitchFamily="18" charset="0"/>
              </a:rPr>
              <a:t> </a:t>
            </a:r>
            <a:endParaRPr lang="en-US" sz="2800" dirty="0">
              <a:latin typeface="Bookman Old Style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51928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Contribution for Motor Vehicle </a:t>
            </a:r>
            <a:r>
              <a:rPr lang="en-US" sz="2400" b="1" i="1" dirty="0"/>
              <a:t>repairs</a:t>
            </a:r>
            <a:r>
              <a:rPr lang="en-US" sz="2400" dirty="0"/>
              <a:t>;</a:t>
            </a:r>
          </a:p>
          <a:p>
            <a:pPr lvl="1"/>
            <a:r>
              <a:rPr lang="en-US" sz="2400" dirty="0"/>
              <a:t>insured only </a:t>
            </a:r>
            <a:r>
              <a:rPr lang="en-US" sz="2400" b="1" i="1" dirty="0"/>
              <a:t>contributes</a:t>
            </a:r>
            <a:r>
              <a:rPr lang="en-US" sz="2400" dirty="0"/>
              <a:t> towards </a:t>
            </a:r>
            <a:r>
              <a:rPr lang="en-US" sz="2400" b="1" i="1" dirty="0"/>
              <a:t>repairs</a:t>
            </a:r>
            <a:r>
              <a:rPr lang="en-US" sz="2400" dirty="0"/>
              <a:t> where; 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/>
              <a:t>Components in the vehicle are subject to </a:t>
            </a:r>
            <a:r>
              <a:rPr lang="en-US" sz="2400" b="1" i="1" dirty="0"/>
              <a:t>continuous</a:t>
            </a:r>
            <a:r>
              <a:rPr lang="en-US" sz="2400" dirty="0"/>
              <a:t> wear and tear with such components include but are not limited to;</a:t>
            </a:r>
          </a:p>
          <a:p>
            <a:r>
              <a:rPr lang="en-US" sz="2400" dirty="0"/>
              <a:t>(i) </a:t>
            </a:r>
            <a:r>
              <a:rPr lang="en-US" sz="2400" dirty="0" smtClean="0"/>
              <a:t>Tires </a:t>
            </a:r>
            <a:r>
              <a:rPr lang="en-US" sz="2400" dirty="0"/>
              <a:t>and tubes </a:t>
            </a:r>
          </a:p>
          <a:p>
            <a:r>
              <a:rPr lang="en-US" sz="2400" dirty="0"/>
              <a:t>(iii) Batteries </a:t>
            </a:r>
            <a:r>
              <a:rPr lang="en-US" sz="2400" dirty="0" smtClean="0"/>
              <a:t>                                                                                                                      </a:t>
            </a:r>
            <a:endParaRPr lang="en-US" sz="2400" dirty="0"/>
          </a:p>
          <a:p>
            <a:r>
              <a:rPr lang="en-US" sz="2400" dirty="0"/>
              <a:t>(iv) Engine overhaul parts </a:t>
            </a:r>
          </a:p>
          <a:p>
            <a:r>
              <a:rPr lang="en-US" sz="2400" dirty="0"/>
              <a:t>(v) Gear box, transmission and transfer cases.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/>
              <a:t>Issues </a:t>
            </a:r>
            <a:r>
              <a:rPr lang="en-US" sz="2800" dirty="0" smtClean="0"/>
              <a:t>specific to Motor </a:t>
            </a:r>
            <a:r>
              <a:rPr lang="en-US" sz="2800" b="1" dirty="0"/>
              <a:t>Claims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312911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97" y="485315"/>
            <a:ext cx="6354903" cy="387798"/>
          </a:xfrm>
        </p:spPr>
        <p:txBody>
          <a:bodyPr/>
          <a:lstStyle/>
          <a:p>
            <a:r>
              <a:rPr lang="en-US" sz="2800" dirty="0" smtClean="0"/>
              <a:t>Issues particular to motor claims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(b) Where the vehicle requires rebranding after repairs. </a:t>
            </a:r>
          </a:p>
          <a:p>
            <a:r>
              <a:rPr lang="en-US" sz="2800" dirty="0"/>
              <a:t>(c) The repair requires a </a:t>
            </a:r>
            <a:r>
              <a:rPr lang="en-US" sz="2800" b="1" i="1" dirty="0"/>
              <a:t>set of similar items </a:t>
            </a:r>
            <a:r>
              <a:rPr lang="en-US" sz="2800" dirty="0"/>
              <a:t>to be </a:t>
            </a:r>
            <a:r>
              <a:rPr lang="en-US" sz="2800" b="1" i="1" dirty="0"/>
              <a:t>replaced</a:t>
            </a:r>
            <a:r>
              <a:rPr lang="en-US" sz="2800" dirty="0"/>
              <a:t> whilst only </a:t>
            </a:r>
            <a:r>
              <a:rPr lang="en-US" sz="2800" b="1" i="1" dirty="0"/>
              <a:t>one</a:t>
            </a:r>
            <a:r>
              <a:rPr lang="en-US" sz="2800" dirty="0"/>
              <a:t> of the items was </a:t>
            </a:r>
            <a:r>
              <a:rPr lang="en-US" sz="2800" b="1" i="1" dirty="0"/>
              <a:t>damaged</a:t>
            </a:r>
            <a:r>
              <a:rPr lang="en-US" sz="2800" dirty="0"/>
              <a:t> in the accident. </a:t>
            </a:r>
          </a:p>
        </p:txBody>
      </p:sp>
    </p:spTree>
    <p:extLst>
      <p:ext uri="{BB962C8B-B14F-4D97-AF65-F5344CB8AC3E}">
        <p14:creationId xmlns:p14="http://schemas.microsoft.com/office/powerpoint/2010/main" xmlns="" val="3562525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Write-off </a:t>
            </a: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</a:t>
            </a:r>
            <a:r>
              <a:rPr lang="en-US" sz="2800" dirty="0"/>
              <a:t>motor vehicle will be considered a write-off </a:t>
            </a:r>
            <a:r>
              <a:rPr lang="en-US" sz="2800" dirty="0" smtClean="0"/>
              <a:t>if the </a:t>
            </a:r>
            <a:r>
              <a:rPr lang="en-US" sz="2800" b="1" i="1" dirty="0"/>
              <a:t>repair estimate </a:t>
            </a:r>
            <a:r>
              <a:rPr lang="en-US" sz="2800" b="1" i="1" dirty="0" smtClean="0"/>
              <a:t>value</a:t>
            </a:r>
            <a:r>
              <a:rPr lang="en-US" sz="2800" dirty="0" smtClean="0"/>
              <a:t> </a:t>
            </a:r>
            <a:r>
              <a:rPr lang="en-US" sz="2800" dirty="0"/>
              <a:t>as </a:t>
            </a:r>
            <a:r>
              <a:rPr lang="en-US" sz="2800" dirty="0" smtClean="0"/>
              <a:t>per the </a:t>
            </a:r>
            <a:r>
              <a:rPr lang="en-US" sz="2800" dirty="0"/>
              <a:t>assessment report </a:t>
            </a:r>
            <a:r>
              <a:rPr lang="en-US" sz="2800" b="1" i="1" dirty="0"/>
              <a:t>exceeds </a:t>
            </a:r>
            <a:r>
              <a:rPr lang="en-US" sz="2800" b="1" i="1" dirty="0" smtClean="0"/>
              <a:t>economical </a:t>
            </a:r>
            <a:r>
              <a:rPr lang="en-US" sz="2800" b="1" i="1" dirty="0"/>
              <a:t>level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insurer shall accord the claimant the opportunity to </a:t>
            </a:r>
            <a:r>
              <a:rPr lang="en-US" sz="2800" b="1" i="1" dirty="0"/>
              <a:t>contest</a:t>
            </a:r>
            <a:r>
              <a:rPr lang="en-US" sz="2800" dirty="0"/>
              <a:t> the </a:t>
            </a:r>
            <a:r>
              <a:rPr lang="en-US" sz="2800" b="1" i="1" dirty="0"/>
              <a:t>basis</a:t>
            </a:r>
            <a:r>
              <a:rPr lang="en-US" sz="2800" dirty="0"/>
              <a:t> of </a:t>
            </a:r>
            <a:r>
              <a:rPr lang="en-US" sz="2800" b="1" i="1" dirty="0"/>
              <a:t>valuation</a:t>
            </a:r>
            <a:r>
              <a:rPr lang="en-US" sz="2800" dirty="0"/>
              <a:t> leading to the </a:t>
            </a:r>
            <a:r>
              <a:rPr lang="en-US" sz="2800" b="1" i="1" dirty="0"/>
              <a:t>write-off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126139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Disposal </a:t>
            </a:r>
            <a:r>
              <a:rPr lang="en-US" sz="2800" b="1" dirty="0"/>
              <a:t>of salvages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Where </a:t>
            </a:r>
            <a:r>
              <a:rPr lang="en-US" sz="2800" dirty="0"/>
              <a:t>the vehicle is a </a:t>
            </a:r>
            <a:r>
              <a:rPr lang="en-US" sz="2800" b="1" i="1" dirty="0"/>
              <a:t>write-off but repairable</a:t>
            </a:r>
            <a:r>
              <a:rPr lang="en-US" sz="2800" dirty="0"/>
              <a:t>, </a:t>
            </a:r>
            <a:r>
              <a:rPr lang="en-US" sz="2800" dirty="0" smtClean="0"/>
              <a:t>accord insured opportunity </a:t>
            </a:r>
            <a:r>
              <a:rPr lang="en-US" sz="2800" dirty="0"/>
              <a:t>to </a:t>
            </a:r>
            <a:r>
              <a:rPr lang="en-US" sz="2800" b="1" i="1" dirty="0"/>
              <a:t>retain</a:t>
            </a:r>
            <a:r>
              <a:rPr lang="en-US" sz="2800" dirty="0"/>
              <a:t> the </a:t>
            </a:r>
            <a:r>
              <a:rPr lang="en-US" sz="2800" dirty="0" smtClean="0"/>
              <a:t>salvage;</a:t>
            </a:r>
          </a:p>
          <a:p>
            <a:r>
              <a:rPr lang="en-US" sz="2800" dirty="0" smtClean="0"/>
              <a:t>If he </a:t>
            </a:r>
            <a:r>
              <a:rPr lang="en-US" sz="2800" b="1" i="1" dirty="0" smtClean="0"/>
              <a:t>forfeits</a:t>
            </a:r>
            <a:r>
              <a:rPr lang="en-US" sz="2800" dirty="0" smtClean="0"/>
              <a:t> he shall be </a:t>
            </a:r>
            <a:r>
              <a:rPr lang="en-US" sz="2800" b="1" i="1" dirty="0" smtClean="0"/>
              <a:t>indemnified</a:t>
            </a:r>
            <a:r>
              <a:rPr lang="en-US" sz="2800" dirty="0" smtClean="0"/>
              <a:t> </a:t>
            </a:r>
            <a:r>
              <a:rPr lang="en-US" sz="2800" dirty="0"/>
              <a:t>on the basis of the </a:t>
            </a:r>
            <a:r>
              <a:rPr lang="en-US" sz="2800" dirty="0" smtClean="0"/>
              <a:t>pre-accident value;</a:t>
            </a:r>
            <a:endParaRPr lang="en-US" sz="2800" dirty="0"/>
          </a:p>
          <a:p>
            <a:r>
              <a:rPr lang="en-US" sz="2800" dirty="0" smtClean="0"/>
              <a:t>No </a:t>
            </a:r>
            <a:r>
              <a:rPr lang="en-US" sz="2800" dirty="0"/>
              <a:t>insurer shall dispose of salvage </a:t>
            </a:r>
            <a:r>
              <a:rPr lang="en-US" sz="2800" b="1" i="1" dirty="0"/>
              <a:t>before</a:t>
            </a:r>
            <a:r>
              <a:rPr lang="en-US" sz="2800" dirty="0"/>
              <a:t> the insured is </a:t>
            </a:r>
            <a:r>
              <a:rPr lang="en-US" sz="2800" b="1" i="1" dirty="0" smtClean="0"/>
              <a:t>indemnified</a:t>
            </a:r>
            <a:r>
              <a:rPr lang="en-US" sz="2800" dirty="0" smtClean="0"/>
              <a:t>;</a:t>
            </a:r>
            <a:endParaRPr lang="en-US" sz="2800" dirty="0"/>
          </a:p>
          <a:p>
            <a:r>
              <a:rPr lang="en-US" sz="2800" dirty="0" smtClean="0"/>
              <a:t>Where </a:t>
            </a:r>
            <a:r>
              <a:rPr lang="en-US" sz="2800" dirty="0"/>
              <a:t>the </a:t>
            </a:r>
            <a:r>
              <a:rPr lang="en-US" sz="2800" b="1" i="1" dirty="0"/>
              <a:t>insured</a:t>
            </a:r>
            <a:r>
              <a:rPr lang="en-US" sz="2800" dirty="0"/>
              <a:t> chooses to </a:t>
            </a:r>
            <a:r>
              <a:rPr lang="en-US" sz="2800" b="1" i="1" dirty="0"/>
              <a:t>retain</a:t>
            </a:r>
            <a:r>
              <a:rPr lang="en-US" sz="2800" dirty="0"/>
              <a:t> the </a:t>
            </a:r>
            <a:r>
              <a:rPr lang="en-US" sz="2800" dirty="0" smtClean="0"/>
              <a:t>salvage, </a:t>
            </a:r>
            <a:r>
              <a:rPr lang="en-US" sz="2800" dirty="0"/>
              <a:t>the insurer </a:t>
            </a:r>
            <a:r>
              <a:rPr lang="en-US" sz="2800" dirty="0" smtClean="0"/>
              <a:t>may </a:t>
            </a:r>
            <a:r>
              <a:rPr lang="en-US" sz="2800" b="1" i="1" dirty="0"/>
              <a:t>deduct</a:t>
            </a:r>
            <a:r>
              <a:rPr lang="en-US" sz="2800" dirty="0"/>
              <a:t> </a:t>
            </a:r>
            <a:r>
              <a:rPr lang="en-US" sz="2800" dirty="0" smtClean="0"/>
              <a:t>salvage value from </a:t>
            </a:r>
            <a:r>
              <a:rPr lang="en-US" sz="2800" dirty="0"/>
              <a:t>the settlement </a:t>
            </a:r>
            <a:r>
              <a:rPr lang="en-US" sz="2800" dirty="0" smtClean="0"/>
              <a:t>amount;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157051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Duty </a:t>
            </a:r>
            <a:r>
              <a:rPr lang="en-US" sz="3200" b="1" dirty="0"/>
              <a:t>Free Vehicles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1631" y="1146413"/>
            <a:ext cx="7750626" cy="516730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smtClean="0"/>
              <a:t>Market </a:t>
            </a:r>
            <a:r>
              <a:rPr lang="en-US" sz="2800" b="1" dirty="0"/>
              <a:t>value basis </a:t>
            </a:r>
            <a:endParaRPr lang="en-US" sz="2800" dirty="0"/>
          </a:p>
          <a:p>
            <a:pPr algn="just"/>
            <a:r>
              <a:rPr lang="en-US" sz="2800" dirty="0"/>
              <a:t>Where a duty free vehicle is insured at market value there will be no contribution for repairs provided in case of write off or theft, the insured shall be required to </a:t>
            </a:r>
            <a:r>
              <a:rPr lang="en-US" sz="2800" b="1" i="1" dirty="0"/>
              <a:t>clear with the Kenya Revenue Authority </a:t>
            </a:r>
            <a:r>
              <a:rPr lang="en-US" sz="2800" dirty="0"/>
              <a:t>before compensation. </a:t>
            </a:r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In </a:t>
            </a:r>
            <a:r>
              <a:rPr lang="en-US" sz="2800" dirty="0"/>
              <a:t>case of a write off, the insured will be indemnified on </a:t>
            </a:r>
            <a:r>
              <a:rPr lang="en-US" sz="2800" b="1" i="1" dirty="0"/>
              <a:t>duty free basis </a:t>
            </a:r>
            <a:r>
              <a:rPr lang="en-US" sz="2800" dirty="0"/>
              <a:t>and will retain the salvage. </a:t>
            </a:r>
          </a:p>
        </p:txBody>
      </p:sp>
    </p:spTree>
    <p:extLst>
      <p:ext uri="{BB962C8B-B14F-4D97-AF65-F5344CB8AC3E}">
        <p14:creationId xmlns:p14="http://schemas.microsoft.com/office/powerpoint/2010/main" xmlns="" val="1170512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143000"/>
            <a:ext cx="8229600" cy="5181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All types of insurance complaints are lodged with IRA</a:t>
            </a:r>
          </a:p>
          <a:p>
            <a:r>
              <a:rPr lang="en-US" sz="2800" dirty="0" smtClean="0"/>
              <a:t>Use of vehicles</a:t>
            </a:r>
          </a:p>
          <a:p>
            <a:r>
              <a:rPr lang="en-US" sz="2800" dirty="0" smtClean="0"/>
              <a:t>Delays in claims settlement</a:t>
            </a:r>
          </a:p>
          <a:p>
            <a:r>
              <a:rPr lang="en-US" sz="2800" dirty="0" smtClean="0"/>
              <a:t>Delay in repairs</a:t>
            </a:r>
          </a:p>
          <a:p>
            <a:r>
              <a:rPr lang="en-US" sz="2800" dirty="0" smtClean="0"/>
              <a:t>The complaints are both long term and short term</a:t>
            </a:r>
          </a:p>
          <a:p>
            <a:r>
              <a:rPr lang="en-US" sz="2800" dirty="0" smtClean="0"/>
              <a:t>Declinature of claims</a:t>
            </a:r>
          </a:p>
          <a:p>
            <a:r>
              <a:rPr lang="en-US" sz="2800" dirty="0" smtClean="0"/>
              <a:t>Unsatisfactory settlement of claims</a:t>
            </a:r>
          </a:p>
          <a:p>
            <a:r>
              <a:rPr lang="en-US" sz="2800" dirty="0" smtClean="0"/>
              <a:t>Non-disclosure of facts by providers/intermediaries</a:t>
            </a:r>
          </a:p>
          <a:p>
            <a:r>
              <a:rPr lang="en-US" sz="2800" dirty="0" smtClean="0"/>
              <a:t>Complaints by intermediaries</a:t>
            </a:r>
            <a:endParaRPr 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Nature of Complaints lodged with IRA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410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800" b="1" dirty="0"/>
              <a:t>Duty free basis </a:t>
            </a:r>
            <a:endParaRPr lang="en-US" sz="2800" dirty="0"/>
          </a:p>
          <a:p>
            <a:pPr algn="just"/>
            <a:r>
              <a:rPr lang="en-US" sz="2800" dirty="0"/>
              <a:t>Where a vehicle is insured on duty free basis, </a:t>
            </a:r>
            <a:r>
              <a:rPr lang="en-US" sz="2800" b="1" i="1" dirty="0"/>
              <a:t>liability</a:t>
            </a:r>
            <a:r>
              <a:rPr lang="en-US" sz="2800" dirty="0"/>
              <a:t> of the insurer for repairs will be </a:t>
            </a:r>
            <a:r>
              <a:rPr lang="en-US" sz="2800" b="1" i="1" dirty="0"/>
              <a:t>limited </a:t>
            </a:r>
            <a:r>
              <a:rPr lang="en-US" sz="2800" dirty="0"/>
              <a:t>to the </a:t>
            </a:r>
            <a:r>
              <a:rPr lang="en-US" sz="2800" b="1" i="1" dirty="0"/>
              <a:t>proportion </a:t>
            </a:r>
            <a:r>
              <a:rPr lang="en-US" sz="2800" dirty="0"/>
              <a:t>that the </a:t>
            </a:r>
            <a:r>
              <a:rPr lang="en-US" sz="2800" b="1" i="1" dirty="0"/>
              <a:t>duty free </a:t>
            </a:r>
            <a:r>
              <a:rPr lang="en-US" sz="2800" b="1" i="1" dirty="0" smtClean="0"/>
              <a:t>value </a:t>
            </a:r>
            <a:r>
              <a:rPr lang="en-US" sz="2800" dirty="0"/>
              <a:t>of the vehicle </a:t>
            </a:r>
            <a:r>
              <a:rPr lang="en-US" sz="2800" b="1" i="1" dirty="0"/>
              <a:t>bears</a:t>
            </a:r>
            <a:r>
              <a:rPr lang="en-US" sz="2800" dirty="0"/>
              <a:t> to its market value. </a:t>
            </a:r>
            <a:r>
              <a:rPr lang="en-US" sz="2800" dirty="0" smtClean="0"/>
              <a:t>  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In case of a write </a:t>
            </a:r>
            <a:r>
              <a:rPr lang="en-US" sz="2800" dirty="0" smtClean="0"/>
              <a:t>off or stolen, </a:t>
            </a:r>
            <a:r>
              <a:rPr lang="en-US" sz="2800" dirty="0"/>
              <a:t>the insured will be indemnified on </a:t>
            </a:r>
            <a:r>
              <a:rPr lang="en-US" sz="2800" b="1" i="1" dirty="0"/>
              <a:t>duty free basis </a:t>
            </a:r>
            <a:r>
              <a:rPr lang="en-US" sz="2800" dirty="0"/>
              <a:t>and will retain the salvage. </a:t>
            </a:r>
          </a:p>
          <a:p>
            <a:pPr algn="just"/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Duty </a:t>
            </a:r>
            <a:r>
              <a:rPr lang="en-US" sz="3200" b="1" dirty="0"/>
              <a:t>Free Vehicles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997708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97" y="457615"/>
            <a:ext cx="6354903" cy="443198"/>
          </a:xfrm>
        </p:spPr>
        <p:txBody>
          <a:bodyPr/>
          <a:lstStyle/>
          <a:p>
            <a:pPr algn="ctr"/>
            <a:r>
              <a:rPr lang="en-US" sz="3200" dirty="0" smtClean="0"/>
              <a:t>Customer Care Desk</a:t>
            </a:r>
            <a:endParaRPr lang="en-US" sz="32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smtClean="0"/>
              <a:t>Establish </a:t>
            </a:r>
            <a:r>
              <a:rPr lang="en-US" sz="2800" dirty="0"/>
              <a:t>a customer service desk where queries and complaints will be </a:t>
            </a:r>
            <a:r>
              <a:rPr lang="en-US" sz="2800" b="1" i="1" dirty="0"/>
              <a:t>lodged</a:t>
            </a:r>
            <a:r>
              <a:rPr lang="en-US" sz="2800" dirty="0"/>
              <a:t> and </a:t>
            </a:r>
            <a:r>
              <a:rPr lang="en-US" sz="2800" b="1" i="1" dirty="0"/>
              <a:t>resolved</a:t>
            </a:r>
            <a:r>
              <a:rPr lang="en-US" sz="2800" dirty="0"/>
              <a:t>. </a:t>
            </a:r>
          </a:p>
          <a:p>
            <a:pPr algn="just"/>
            <a:r>
              <a:rPr lang="en-US" sz="2800" dirty="0" smtClean="0"/>
              <a:t>The </a:t>
            </a:r>
            <a:r>
              <a:rPr lang="en-US" sz="2800" dirty="0"/>
              <a:t>desk will be used to lodge, route enquiries and complaints. </a:t>
            </a:r>
            <a:endParaRPr lang="en-US" sz="2800" dirty="0" smtClean="0"/>
          </a:p>
          <a:p>
            <a:pPr algn="just"/>
            <a:r>
              <a:rPr lang="en-US" sz="2800" dirty="0" smtClean="0"/>
              <a:t>The </a:t>
            </a:r>
            <a:r>
              <a:rPr lang="en-US" sz="2800" dirty="0"/>
              <a:t>desk shall be </a:t>
            </a:r>
            <a:r>
              <a:rPr lang="en-US" sz="2800" b="1" i="1" dirty="0"/>
              <a:t>equipped</a:t>
            </a:r>
            <a:r>
              <a:rPr lang="en-US" sz="2800" dirty="0"/>
              <a:t> with </a:t>
            </a:r>
            <a:r>
              <a:rPr lang="en-US" sz="2800" b="1" i="1" dirty="0"/>
              <a:t>skilled</a:t>
            </a:r>
            <a:r>
              <a:rPr lang="en-US" sz="2800" dirty="0" smtClean="0"/>
              <a:t> and </a:t>
            </a:r>
            <a:r>
              <a:rPr lang="en-US" sz="2800" b="1" i="1" dirty="0"/>
              <a:t>competent</a:t>
            </a:r>
            <a:r>
              <a:rPr lang="en-US" sz="2800" dirty="0" smtClean="0"/>
              <a:t> </a:t>
            </a:r>
            <a:r>
              <a:rPr lang="en-US" sz="2800" b="1" i="1" dirty="0"/>
              <a:t>officers</a:t>
            </a:r>
            <a:r>
              <a:rPr lang="en-US" sz="2800" dirty="0" smtClean="0"/>
              <a:t>. </a:t>
            </a:r>
            <a:endParaRPr lang="en-US" sz="2800" dirty="0"/>
          </a:p>
          <a:p>
            <a:pPr algn="just"/>
            <a:r>
              <a:rPr lang="en-US" sz="2800" dirty="0" smtClean="0"/>
              <a:t>Have in place a </a:t>
            </a:r>
            <a:r>
              <a:rPr lang="en-US" sz="2800" dirty="0"/>
              <a:t>documented </a:t>
            </a:r>
            <a:r>
              <a:rPr lang="en-US" sz="2800" b="1" i="1" dirty="0"/>
              <a:t>system</a:t>
            </a:r>
            <a:r>
              <a:rPr lang="en-US" sz="2800" dirty="0"/>
              <a:t> and </a:t>
            </a:r>
            <a:r>
              <a:rPr lang="en-US" sz="2800" b="1" i="1" dirty="0"/>
              <a:t>procedure</a:t>
            </a:r>
            <a:r>
              <a:rPr lang="en-US" sz="2800" dirty="0"/>
              <a:t> for </a:t>
            </a:r>
            <a:r>
              <a:rPr lang="en-US" sz="2800" b="1" i="1" dirty="0"/>
              <a:t>receiving</a:t>
            </a:r>
            <a:r>
              <a:rPr lang="en-US" sz="2800" dirty="0"/>
              <a:t>, </a:t>
            </a:r>
            <a:r>
              <a:rPr lang="en-US" sz="2800" b="1" i="1" dirty="0"/>
              <a:t>registering</a:t>
            </a:r>
            <a:r>
              <a:rPr lang="en-US" sz="2800" dirty="0"/>
              <a:t> and </a:t>
            </a:r>
            <a:r>
              <a:rPr lang="en-US" sz="2800" b="1" i="1" dirty="0"/>
              <a:t>disposing</a:t>
            </a:r>
            <a:r>
              <a:rPr lang="en-US" sz="2800" dirty="0"/>
              <a:t> of </a:t>
            </a:r>
            <a:r>
              <a:rPr lang="en-US" sz="2800" dirty="0" smtClean="0"/>
              <a:t>complaints. </a:t>
            </a:r>
          </a:p>
          <a:p>
            <a:pPr mar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56070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smtClean="0"/>
              <a:t>Keep </a:t>
            </a:r>
            <a:r>
              <a:rPr lang="en-US" sz="2800" b="1" i="1" dirty="0" smtClean="0"/>
              <a:t>updating</a:t>
            </a:r>
            <a:r>
              <a:rPr lang="en-US" sz="2800" dirty="0" smtClean="0"/>
              <a:t> </a:t>
            </a:r>
            <a:r>
              <a:rPr lang="en-US" sz="2800" dirty="0"/>
              <a:t>the </a:t>
            </a:r>
            <a:r>
              <a:rPr lang="en-US" sz="2800" dirty="0" smtClean="0"/>
              <a:t>claimant </a:t>
            </a:r>
            <a:r>
              <a:rPr lang="en-US" sz="2800" dirty="0"/>
              <a:t>on the </a:t>
            </a:r>
            <a:r>
              <a:rPr lang="en-US" sz="2800" dirty="0" smtClean="0"/>
              <a:t>claim progress. </a:t>
            </a:r>
          </a:p>
          <a:p>
            <a:pPr algn="just"/>
            <a:r>
              <a:rPr lang="en-US" sz="2800" dirty="0" smtClean="0"/>
              <a:t>Provide the </a:t>
            </a:r>
            <a:r>
              <a:rPr lang="en-US" sz="2800" b="1" i="1" dirty="0"/>
              <a:t>final</a:t>
            </a:r>
            <a:r>
              <a:rPr lang="en-US" sz="2800" dirty="0"/>
              <a:t> </a:t>
            </a:r>
            <a:r>
              <a:rPr lang="en-US" sz="2800" b="1" i="1" dirty="0"/>
              <a:t>response</a:t>
            </a:r>
            <a:r>
              <a:rPr lang="en-US" sz="2800" dirty="0"/>
              <a:t> in </a:t>
            </a:r>
            <a:r>
              <a:rPr lang="en-US" sz="2800" b="1" i="1" dirty="0"/>
              <a:t>writing</a:t>
            </a:r>
            <a:r>
              <a:rPr lang="en-US" sz="2800" dirty="0"/>
              <a:t> within a reasonable </a:t>
            </a:r>
            <a:r>
              <a:rPr lang="en-US" sz="2800" dirty="0" smtClean="0"/>
              <a:t>time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r>
              <a:rPr lang="en-US" sz="2800" dirty="0" smtClean="0"/>
              <a:t>If </a:t>
            </a:r>
            <a:r>
              <a:rPr lang="en-US" sz="2800" dirty="0"/>
              <a:t>complainant is </a:t>
            </a:r>
            <a:r>
              <a:rPr lang="en-US" sz="2800" b="1" i="1" dirty="0"/>
              <a:t>dissatisfied</a:t>
            </a:r>
            <a:r>
              <a:rPr lang="en-US" sz="2800" dirty="0"/>
              <a:t> with the </a:t>
            </a:r>
            <a:r>
              <a:rPr lang="en-US" sz="2800" b="1" i="1" dirty="0"/>
              <a:t>final</a:t>
            </a:r>
            <a:r>
              <a:rPr lang="en-US" sz="2800" dirty="0"/>
              <a:t> </a:t>
            </a:r>
            <a:r>
              <a:rPr lang="en-US" sz="2800" b="1" i="1" dirty="0"/>
              <a:t>response</a:t>
            </a:r>
            <a:r>
              <a:rPr lang="en-US" sz="2800" dirty="0" smtClean="0"/>
              <a:t>, provide advice </a:t>
            </a:r>
            <a:r>
              <a:rPr lang="en-US" sz="2800" dirty="0"/>
              <a:t>on </a:t>
            </a:r>
            <a:r>
              <a:rPr lang="en-US" sz="2800" dirty="0" smtClean="0"/>
              <a:t>availability of </a:t>
            </a:r>
            <a:r>
              <a:rPr lang="en-US" sz="2800" b="1" i="1" dirty="0"/>
              <a:t>external</a:t>
            </a:r>
            <a:r>
              <a:rPr lang="en-US" sz="2800" dirty="0" smtClean="0"/>
              <a:t> </a:t>
            </a:r>
            <a:r>
              <a:rPr lang="en-US" sz="2800" b="1" i="1" dirty="0"/>
              <a:t>complaints</a:t>
            </a:r>
            <a:r>
              <a:rPr lang="en-US" sz="2800" dirty="0" smtClean="0"/>
              <a:t> </a:t>
            </a:r>
            <a:r>
              <a:rPr lang="en-US" sz="2800" b="1" i="1" dirty="0"/>
              <a:t>settlement</a:t>
            </a:r>
            <a:r>
              <a:rPr lang="en-US" sz="2800" dirty="0"/>
              <a:t> </a:t>
            </a:r>
            <a:r>
              <a:rPr lang="en-US" sz="2800" b="1" i="1" dirty="0"/>
              <a:t>procedures</a:t>
            </a:r>
            <a:r>
              <a:rPr lang="en-US" sz="2800" dirty="0"/>
              <a:t> </a:t>
            </a:r>
            <a:r>
              <a:rPr lang="en-US" sz="2800" dirty="0" smtClean="0"/>
              <a:t>including Authority</a:t>
            </a:r>
            <a:r>
              <a:rPr lang="en-US" sz="2800" dirty="0"/>
              <a:t>. </a:t>
            </a:r>
          </a:p>
          <a:p>
            <a:pPr algn="just"/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Customer Care Desk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3277187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97" y="457615"/>
            <a:ext cx="6354903" cy="443198"/>
          </a:xfrm>
        </p:spPr>
        <p:txBody>
          <a:bodyPr/>
          <a:lstStyle/>
          <a:p>
            <a:pPr algn="ctr"/>
            <a:r>
              <a:rPr lang="en-US" sz="3200" dirty="0" smtClean="0"/>
              <a:t>Disposing off claims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/>
              <a:t>A complaint will be considered as disposed off  when;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/>
              <a:t>The company has </a:t>
            </a:r>
            <a:r>
              <a:rPr lang="en-US" sz="2800" b="1" i="1" dirty="0"/>
              <a:t>fully</a:t>
            </a:r>
            <a:r>
              <a:rPr lang="en-US" sz="2800" dirty="0"/>
              <a:t> </a:t>
            </a:r>
            <a:r>
              <a:rPr lang="en-US" sz="2800" b="1" i="1" dirty="0"/>
              <a:t>acceded</a:t>
            </a:r>
            <a:r>
              <a:rPr lang="en-US" sz="2800" dirty="0"/>
              <a:t> to the request of the complainant.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/>
              <a:t>All </a:t>
            </a:r>
            <a:r>
              <a:rPr lang="en-US" sz="2800" b="1" i="1" dirty="0"/>
              <a:t>parties</a:t>
            </a:r>
            <a:r>
              <a:rPr lang="en-US" sz="2800" dirty="0"/>
              <a:t> to the complaint have been </a:t>
            </a:r>
            <a:r>
              <a:rPr lang="en-US" sz="2800" b="1" i="1" dirty="0"/>
              <a:t>satisfied</a:t>
            </a:r>
            <a:r>
              <a:rPr lang="en-US" sz="2800" dirty="0"/>
              <a:t> and the matter marked as closed. </a:t>
            </a:r>
          </a:p>
        </p:txBody>
      </p:sp>
    </p:spTree>
    <p:extLst>
      <p:ext uri="{BB962C8B-B14F-4D97-AF65-F5344CB8AC3E}">
        <p14:creationId xmlns:p14="http://schemas.microsoft.com/office/powerpoint/2010/main" xmlns="" val="3600395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Submission </a:t>
            </a:r>
            <a:r>
              <a:rPr lang="en-US" sz="2800" b="1" dirty="0"/>
              <a:t>of </a:t>
            </a:r>
            <a:r>
              <a:rPr lang="en-US" sz="2800" b="1" dirty="0" smtClean="0"/>
              <a:t>Claims Returns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Every </a:t>
            </a:r>
            <a:r>
              <a:rPr lang="en-US" sz="2800" dirty="0"/>
              <a:t>Insurer shall </a:t>
            </a:r>
            <a:r>
              <a:rPr lang="en-US" sz="2800" b="1" i="1" dirty="0"/>
              <a:t>file</a:t>
            </a:r>
            <a:r>
              <a:rPr lang="en-US" sz="2800" dirty="0"/>
              <a:t> with the Authority </a:t>
            </a:r>
            <a:r>
              <a:rPr lang="en-US" sz="2800" b="1" i="1" dirty="0"/>
              <a:t>monthly</a:t>
            </a:r>
            <a:r>
              <a:rPr lang="en-US" sz="2800" dirty="0"/>
              <a:t> and </a:t>
            </a:r>
            <a:r>
              <a:rPr lang="en-US" sz="2800" b="1" i="1" dirty="0"/>
              <a:t>annual</a:t>
            </a:r>
            <a:r>
              <a:rPr lang="en-US" sz="2800" dirty="0"/>
              <a:t> returns in </a:t>
            </a:r>
            <a:r>
              <a:rPr lang="en-US" sz="2800" dirty="0" smtClean="0"/>
              <a:t>a;</a:t>
            </a:r>
          </a:p>
          <a:p>
            <a:pPr lvl="1"/>
            <a:r>
              <a:rPr lang="en-US" sz="2600" b="1" i="1" dirty="0" smtClean="0"/>
              <a:t>Prescribed</a:t>
            </a:r>
            <a:r>
              <a:rPr lang="en-US" sz="2600" dirty="0" smtClean="0"/>
              <a:t> format </a:t>
            </a:r>
            <a:r>
              <a:rPr lang="en-US" sz="2600" dirty="0"/>
              <a:t>as provided </a:t>
            </a:r>
            <a:r>
              <a:rPr lang="en-US" sz="2600" dirty="0" smtClean="0"/>
              <a:t>under</a:t>
            </a:r>
          </a:p>
          <a:p>
            <a:pPr lvl="1"/>
            <a:r>
              <a:rPr lang="en-US" sz="2600" b="1" i="1" dirty="0" smtClean="0"/>
              <a:t>Section </a:t>
            </a:r>
            <a:r>
              <a:rPr lang="en-US" sz="2600" b="1" i="1" dirty="0"/>
              <a:t>203 </a:t>
            </a:r>
            <a:r>
              <a:rPr lang="en-US" sz="2600" dirty="0"/>
              <a:t>as read together with </a:t>
            </a:r>
            <a:endParaRPr lang="en-US" sz="2600" dirty="0" smtClean="0"/>
          </a:p>
          <a:p>
            <a:pPr lvl="1"/>
            <a:r>
              <a:rPr lang="en-US" sz="2600" dirty="0" smtClean="0"/>
              <a:t>Principal </a:t>
            </a:r>
            <a:r>
              <a:rPr lang="en-US" sz="2600" b="1" i="1" dirty="0"/>
              <a:t>Regulation 48 </a:t>
            </a:r>
            <a:r>
              <a:rPr lang="en-US" sz="2600" dirty="0"/>
              <a:t>of the Insurance Act.</a:t>
            </a:r>
          </a:p>
        </p:txBody>
      </p:sp>
    </p:spTree>
    <p:extLst>
      <p:ext uri="{BB962C8B-B14F-4D97-AF65-F5344CB8AC3E}">
        <p14:creationId xmlns:p14="http://schemas.microsoft.com/office/powerpoint/2010/main" xmlns="" val="2453570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568700" y="2168525"/>
            <a:ext cx="4294445" cy="252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Thomas Victor Oduor</a:t>
            </a:r>
          </a:p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Consumer Education Officer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eaLnBrk="0"/>
            <a:r>
              <a:rPr lang="en-US" sz="1400" b="1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Insurance Regulatory Authority (IRA)</a:t>
            </a:r>
          </a:p>
          <a:p>
            <a:pPr eaLnBrk="0"/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P.O BOX 43505 - 00100 NAIROBI</a:t>
            </a:r>
          </a:p>
          <a:p>
            <a:pPr eaLnBrk="0"/>
            <a:r>
              <a:rPr lang="en-US" sz="1400" dirty="0" err="1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Zep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-Re Place Off Mara Road - Upper Hill, Nairobi</a:t>
            </a:r>
          </a:p>
          <a:p>
            <a:pPr eaLnBrk="0"/>
            <a:endParaRPr lang="en-US" sz="1400" dirty="0" smtClean="0">
              <a:solidFill>
                <a:schemeClr val="tx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 eaLnBrk="0"/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Tel: (+254) 20 4996000, 0727 563110</a:t>
            </a:r>
          </a:p>
          <a:p>
            <a:pPr eaLnBrk="0"/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Mobile: (+245) 0 719047000</a:t>
            </a:r>
          </a:p>
          <a:p>
            <a:pPr eaLnBrk="0"/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Fax: (254)- 020- 2710126</a:t>
            </a:r>
          </a:p>
          <a:p>
            <a:pPr eaLnBrk="0"/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Email: corporate@ira.go.ke</a:t>
            </a:r>
          </a:p>
          <a:p>
            <a:pPr eaLnBrk="0"/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www.ira.go.ke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5" name="Picture 4" descr="http://images01.olx.co.ke/ui/2/92/85/1372997164_524998785_1-Pictures-of--day-old-chicks.jpg"/>
          <p:cNvPicPr>
            <a:picLocks noChangeAspect="1" noChangeArrowheads="1"/>
          </p:cNvPicPr>
          <p:nvPr/>
        </p:nvPicPr>
        <p:blipFill>
          <a:blip r:embed="rId2" cstate="print"/>
          <a:srcRect t="5524" b="5730"/>
          <a:stretch>
            <a:fillRect/>
          </a:stretch>
        </p:blipFill>
        <p:spPr bwMode="auto">
          <a:xfrm>
            <a:off x="1181314" y="2108785"/>
            <a:ext cx="2192952" cy="268215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97" y="402215"/>
            <a:ext cx="6354903" cy="553998"/>
          </a:xfrm>
        </p:spPr>
        <p:txBody>
          <a:bodyPr/>
          <a:lstStyle/>
          <a:p>
            <a:pPr algn="ctr"/>
            <a:r>
              <a:rPr lang="en-US" sz="4000" dirty="0" smtClean="0">
                <a:latin typeface="Algerian" panose="04020705040A02060702" pitchFamily="82" charset="0"/>
              </a:rPr>
              <a:t>END</a:t>
            </a:r>
            <a:endParaRPr lang="en-US" sz="4000" dirty="0">
              <a:latin typeface="Algerian" panose="04020705040A020607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5699" y="2044700"/>
            <a:ext cx="4566557" cy="2712495"/>
          </a:xfrm>
        </p:spPr>
        <p:txBody>
          <a:bodyPr/>
          <a:lstStyle/>
          <a:p>
            <a:pPr marL="0" indent="0" algn="ctr">
              <a:buNone/>
            </a:pPr>
            <a:endParaRPr lang="en-GB" sz="6600" b="1" dirty="0" smtClean="0">
              <a:latin typeface="Bell MT" panose="02020503060305020303" pitchFamily="18" charset="0"/>
            </a:endParaRPr>
          </a:p>
          <a:p>
            <a:pPr marL="0" indent="0" algn="ctr">
              <a:buNone/>
            </a:pPr>
            <a:r>
              <a:rPr lang="en-GB" sz="6600" b="1" dirty="0" smtClean="0">
                <a:latin typeface="Bell MT" panose="02020503060305020303" pitchFamily="18" charset="0"/>
              </a:rPr>
              <a:t>Q &amp; A</a:t>
            </a:r>
            <a:endParaRPr lang="en-US" sz="66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302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Payment of commissions</a:t>
            </a:r>
          </a:p>
          <a:p>
            <a:r>
              <a:rPr lang="en-US" sz="2800" dirty="0"/>
              <a:t>Claw-back </a:t>
            </a:r>
          </a:p>
          <a:p>
            <a:r>
              <a:rPr lang="en-US" sz="2800" dirty="0"/>
              <a:t>Lost policies</a:t>
            </a:r>
          </a:p>
          <a:p>
            <a:r>
              <a:rPr lang="en-US" sz="2800" dirty="0"/>
              <a:t>Third party Motor claims</a:t>
            </a:r>
          </a:p>
          <a:p>
            <a:r>
              <a:rPr lang="en-US" sz="2800" dirty="0"/>
              <a:t>Lawyers not remitting benefits</a:t>
            </a:r>
          </a:p>
          <a:p>
            <a:r>
              <a:rPr lang="en-US" sz="2800" dirty="0"/>
              <a:t>Lawyers abandoning cases mid-stream</a:t>
            </a:r>
          </a:p>
          <a:p>
            <a:r>
              <a:rPr lang="en-US" sz="2800" dirty="0"/>
              <a:t>Complaints against collapsed companies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Nature of Complaints lodged with IRA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218016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08000" y="1428498"/>
            <a:ext cx="4241800" cy="886397"/>
          </a:xfrm>
        </p:spPr>
        <p:txBody>
          <a:bodyPr/>
          <a:lstStyle/>
          <a:p>
            <a:r>
              <a:rPr lang="en-US" dirty="0" smtClean="0">
                <a:solidFill>
                  <a:srgbClr val="58595B"/>
                </a:solidFill>
              </a:rPr>
              <a:t>CLAIMS GUIDELINES</a:t>
            </a:r>
            <a:endParaRPr lang="en-US" dirty="0">
              <a:solidFill>
                <a:srgbClr val="5859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281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images01.olx.co.ke/ui/2/92/85/1372997164_524998785_1-Pictures-of--day-old-chicks.jpg"/>
          <p:cNvPicPr>
            <a:picLocks noChangeAspect="1" noChangeArrowheads="1"/>
          </p:cNvPicPr>
          <p:nvPr/>
        </p:nvPicPr>
        <p:blipFill>
          <a:blip r:embed="rId2" cstate="print"/>
          <a:srcRect t="5524" b="5730"/>
          <a:stretch>
            <a:fillRect/>
          </a:stretch>
        </p:blipFill>
        <p:spPr bwMode="auto">
          <a:xfrm>
            <a:off x="3003754" y="3987690"/>
            <a:ext cx="1553212" cy="1888143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/>
              <a:t>Why the Guidelines</a:t>
            </a:r>
            <a:endParaRPr lang="en-US" sz="32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insurance industry </a:t>
            </a:r>
            <a:r>
              <a:rPr lang="en-US" sz="2800" dirty="0" smtClean="0"/>
              <a:t>faced </a:t>
            </a:r>
            <a:r>
              <a:rPr lang="en-US" sz="2800" dirty="0"/>
              <a:t>with challenges in claims management </a:t>
            </a:r>
            <a:endParaRPr lang="en-US" sz="2800" dirty="0" smtClean="0"/>
          </a:p>
          <a:p>
            <a:r>
              <a:rPr lang="en-US" sz="2800" dirty="0"/>
              <a:t>P</a:t>
            </a:r>
            <a:r>
              <a:rPr lang="en-US" sz="2800" dirty="0" smtClean="0"/>
              <a:t>oor </a:t>
            </a:r>
            <a:r>
              <a:rPr lang="en-US" sz="2800" dirty="0"/>
              <a:t>image of the industry </a:t>
            </a:r>
            <a:endParaRPr lang="en-US" sz="2800" dirty="0" smtClean="0"/>
          </a:p>
          <a:p>
            <a:r>
              <a:rPr lang="en-US" sz="2800" dirty="0" smtClean="0"/>
              <a:t>Low </a:t>
            </a:r>
            <a:r>
              <a:rPr lang="en-US" sz="2800" dirty="0"/>
              <a:t>penetration of </a:t>
            </a:r>
            <a:r>
              <a:rPr lang="en-US" sz="2800" dirty="0" smtClean="0"/>
              <a:t>insurance services </a:t>
            </a:r>
          </a:p>
          <a:p>
            <a:r>
              <a:rPr lang="en-US" sz="2800" dirty="0" smtClean="0"/>
              <a:t>Most complaints </a:t>
            </a:r>
            <a:r>
              <a:rPr lang="en-US" sz="2800" dirty="0"/>
              <a:t>relate to claims management </a:t>
            </a:r>
            <a:endParaRPr lang="en-US" sz="2800" dirty="0" smtClean="0"/>
          </a:p>
          <a:p>
            <a:r>
              <a:rPr lang="en-US" sz="2800" dirty="0" smtClean="0"/>
              <a:t>Need for action by the regulator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59429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images01.olx.co.ke/ui/2/92/85/1372997164_524998785_1-Pictures-of--day-old-chicks.jpg"/>
          <p:cNvPicPr>
            <a:picLocks noChangeAspect="1" noChangeArrowheads="1"/>
          </p:cNvPicPr>
          <p:nvPr/>
        </p:nvPicPr>
        <p:blipFill>
          <a:blip r:embed="rId2" cstate="print"/>
          <a:srcRect t="5524" b="5730"/>
          <a:stretch>
            <a:fillRect/>
          </a:stretch>
        </p:blipFill>
        <p:spPr bwMode="auto">
          <a:xfrm>
            <a:off x="3680548" y="4271024"/>
            <a:ext cx="1553212" cy="1888143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3097" y="457615"/>
            <a:ext cx="6354903" cy="443198"/>
          </a:xfrm>
        </p:spPr>
        <p:txBody>
          <a:bodyPr/>
          <a:lstStyle/>
          <a:p>
            <a:pPr algn="ctr"/>
            <a:r>
              <a:rPr lang="en-US" sz="3200" dirty="0" smtClean="0"/>
              <a:t>Objective </a:t>
            </a:r>
            <a:endParaRPr lang="en-US" sz="32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/>
              <a:t>The Authority has developed this set of claims management guidelines in order to </a:t>
            </a:r>
            <a:r>
              <a:rPr lang="en-US" sz="2800" dirty="0" smtClean="0"/>
              <a:t>enhance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 smtClean="0"/>
              <a:t>Efficiency ;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 smtClean="0"/>
              <a:t>Transparency;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 smtClean="0"/>
              <a:t>Disclosure of information to policyholders;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 smtClean="0"/>
              <a:t>Increase consumer satisfaction;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 smtClean="0"/>
              <a:t>Enhance compliance with the provisions of section 203 of the insurance act.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85511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097" y="485315"/>
            <a:ext cx="6354903" cy="387798"/>
          </a:xfrm>
        </p:spPr>
        <p:txBody>
          <a:bodyPr/>
          <a:lstStyle/>
          <a:p>
            <a:pPr algn="ctr"/>
            <a:r>
              <a:rPr lang="en-US" sz="2800" dirty="0"/>
              <a:t>Pre-loss information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While issuing </a:t>
            </a:r>
            <a:r>
              <a:rPr lang="en-US" sz="2800" dirty="0"/>
              <a:t>the </a:t>
            </a:r>
            <a:r>
              <a:rPr lang="en-US" sz="2800" dirty="0" smtClean="0"/>
              <a:t>policy, insurer shall inform policyholders on what to </a:t>
            </a:r>
            <a:r>
              <a:rPr lang="en-US" sz="2800" dirty="0"/>
              <a:t>do; </a:t>
            </a:r>
          </a:p>
          <a:p>
            <a:r>
              <a:rPr lang="en-US" sz="2800" dirty="0" smtClean="0"/>
              <a:t>Need </a:t>
            </a:r>
            <a:r>
              <a:rPr lang="en-US" sz="2800" dirty="0"/>
              <a:t>for policyholders to cooperate </a:t>
            </a:r>
          </a:p>
          <a:p>
            <a:r>
              <a:rPr lang="en-US" sz="2800" dirty="0" smtClean="0"/>
              <a:t>Allow the insurer to </a:t>
            </a:r>
            <a:r>
              <a:rPr lang="en-US" sz="2800" dirty="0"/>
              <a:t>handle inspection and assessment prior to settlement. </a:t>
            </a:r>
          </a:p>
          <a:p>
            <a:r>
              <a:rPr lang="en-US" sz="2800" dirty="0" smtClean="0"/>
              <a:t>Explain </a:t>
            </a:r>
            <a:r>
              <a:rPr lang="en-US" sz="2800" dirty="0"/>
              <a:t>what </a:t>
            </a:r>
            <a:r>
              <a:rPr lang="en-US" sz="2800" dirty="0" smtClean="0"/>
              <a:t>subrogation, contribution, excess, average clauses are. </a:t>
            </a:r>
          </a:p>
          <a:p>
            <a:r>
              <a:rPr lang="en-US" sz="2800" dirty="0"/>
              <a:t>Loss minimization. </a:t>
            </a:r>
          </a:p>
          <a:p>
            <a:r>
              <a:rPr lang="en-US" sz="2800" dirty="0" smtClean="0"/>
              <a:t>Report </a:t>
            </a:r>
            <a:r>
              <a:rPr lang="en-US" sz="2800" dirty="0"/>
              <a:t>the claim in a timely manner 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preserving </a:t>
            </a:r>
            <a:r>
              <a:rPr lang="en-US" sz="2800" dirty="0" smtClean="0"/>
              <a:t>evidence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26159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images01.olx.co.ke/ui/2/92/85/1372997164_524998785_1-Pictures-of--day-old-chicks.jpg"/>
          <p:cNvPicPr>
            <a:picLocks noChangeAspect="1" noChangeArrowheads="1"/>
          </p:cNvPicPr>
          <p:nvPr/>
        </p:nvPicPr>
        <p:blipFill>
          <a:blip r:embed="rId2" cstate="print"/>
          <a:srcRect t="5524" b="5730"/>
          <a:stretch>
            <a:fillRect/>
          </a:stretch>
        </p:blipFill>
        <p:spPr bwMode="auto">
          <a:xfrm>
            <a:off x="6497391" y="4425571"/>
            <a:ext cx="1553212" cy="1888143"/>
          </a:xfrm>
          <a:prstGeom prst="rect">
            <a:avLst/>
          </a:prstGeom>
          <a:noFill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3096" y="402215"/>
            <a:ext cx="6484557" cy="553998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Notification &amp; acknowledgement </a:t>
            </a:r>
            <a:endParaRPr lang="en-US" sz="28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11631" y="1333499"/>
            <a:ext cx="7750626" cy="51491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U</a:t>
            </a:r>
            <a:r>
              <a:rPr lang="en-US" sz="2800" dirty="0" smtClean="0"/>
              <a:t>se </a:t>
            </a:r>
            <a:r>
              <a:rPr lang="en-US" sz="2800" dirty="0"/>
              <a:t>any fast means of </a:t>
            </a:r>
            <a:r>
              <a:rPr lang="en-US" sz="2800" dirty="0" smtClean="0"/>
              <a:t>communicating; 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(a) Direct reporting </a:t>
            </a:r>
          </a:p>
          <a:p>
            <a:pPr marL="0" indent="0">
              <a:buNone/>
            </a:pPr>
            <a:r>
              <a:rPr lang="en-US" sz="2800" dirty="0"/>
              <a:t>(b) Telephone call </a:t>
            </a:r>
          </a:p>
          <a:p>
            <a:pPr marL="0" indent="0">
              <a:buNone/>
            </a:pPr>
            <a:r>
              <a:rPr lang="en-US" sz="2800" dirty="0"/>
              <a:t>(c) Text message </a:t>
            </a:r>
          </a:p>
          <a:p>
            <a:pPr marL="0" indent="0">
              <a:buNone/>
            </a:pPr>
            <a:r>
              <a:rPr lang="en-US" sz="2800" dirty="0"/>
              <a:t>(d) E-mail </a:t>
            </a:r>
          </a:p>
          <a:p>
            <a:pPr marL="0" indent="0">
              <a:buNone/>
            </a:pPr>
            <a:r>
              <a:rPr lang="en-US" sz="2800" dirty="0"/>
              <a:t>(e) Fax </a:t>
            </a:r>
          </a:p>
          <a:p>
            <a:pPr marL="0" indent="0">
              <a:buNone/>
            </a:pPr>
            <a:r>
              <a:rPr lang="en-US" sz="2800" dirty="0"/>
              <a:t>(f) Letter </a:t>
            </a:r>
          </a:p>
          <a:p>
            <a:pPr marL="0" indent="0">
              <a:buNone/>
            </a:pPr>
            <a:r>
              <a:rPr lang="en-US" sz="2800" dirty="0"/>
              <a:t>(g) Use of social sites or websites </a:t>
            </a:r>
          </a:p>
          <a:p>
            <a:pPr marL="0" indent="0">
              <a:buNone/>
            </a:pPr>
            <a:r>
              <a:rPr lang="en-US" sz="2800" dirty="0"/>
              <a:t>(h) Any other form of technology of wide usage.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1614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Upon Receipt of the Notification</a:t>
            </a:r>
            <a:endParaRPr lang="en-US" sz="28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45910" y="1265260"/>
            <a:ext cx="7989302" cy="49802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insurer shall take the following action </a:t>
            </a:r>
            <a:r>
              <a:rPr lang="en-US" sz="2800" dirty="0" smtClean="0"/>
              <a:t>not </a:t>
            </a:r>
            <a:r>
              <a:rPr lang="en-US" sz="2800" dirty="0"/>
              <a:t>later than seven </a:t>
            </a:r>
            <a:r>
              <a:rPr lang="en-US" sz="2800" dirty="0" smtClean="0"/>
              <a:t>working </a:t>
            </a:r>
            <a:r>
              <a:rPr lang="en-US" sz="2800" dirty="0"/>
              <a:t>days; </a:t>
            </a:r>
          </a:p>
          <a:p>
            <a:r>
              <a:rPr lang="en-US" sz="2800" dirty="0" smtClean="0"/>
              <a:t>Acknowledge </a:t>
            </a:r>
            <a:r>
              <a:rPr lang="en-US" sz="2800" dirty="0"/>
              <a:t>the notification. </a:t>
            </a:r>
          </a:p>
          <a:p>
            <a:r>
              <a:rPr lang="en-US" sz="2800" dirty="0" smtClean="0"/>
              <a:t>Avail appropriate </a:t>
            </a:r>
            <a:r>
              <a:rPr lang="en-US" sz="2800" dirty="0"/>
              <a:t>claim </a:t>
            </a:r>
            <a:r>
              <a:rPr lang="en-US" sz="2800" dirty="0" smtClean="0"/>
              <a:t>form; </a:t>
            </a:r>
          </a:p>
          <a:p>
            <a:r>
              <a:rPr lang="en-US" sz="2800" dirty="0" smtClean="0"/>
              <a:t>Avail a list of specific </a:t>
            </a:r>
            <a:r>
              <a:rPr lang="en-US" sz="2800" dirty="0"/>
              <a:t>documents </a:t>
            </a:r>
            <a:r>
              <a:rPr lang="en-US" sz="2800" dirty="0" smtClean="0"/>
              <a:t>required;</a:t>
            </a:r>
            <a:endParaRPr lang="en-US" sz="2800" dirty="0"/>
          </a:p>
          <a:p>
            <a:r>
              <a:rPr lang="en-US" sz="2800" dirty="0" smtClean="0"/>
              <a:t>Provide </a:t>
            </a:r>
            <a:r>
              <a:rPr lang="en-US" sz="2800" dirty="0"/>
              <a:t>any </a:t>
            </a:r>
            <a:r>
              <a:rPr lang="en-US" sz="2800" dirty="0" smtClean="0"/>
              <a:t>necessary additional information; </a:t>
            </a:r>
            <a:endParaRPr lang="en-US" sz="2800" dirty="0"/>
          </a:p>
          <a:p>
            <a:r>
              <a:rPr lang="en-US" sz="2800" dirty="0" smtClean="0"/>
              <a:t>Contact </a:t>
            </a:r>
            <a:r>
              <a:rPr lang="en-US" sz="2800" dirty="0"/>
              <a:t>any other insurer </a:t>
            </a:r>
            <a:r>
              <a:rPr lang="en-US" sz="2800" dirty="0" smtClean="0"/>
              <a:t>involved </a:t>
            </a:r>
          </a:p>
          <a:p>
            <a:r>
              <a:rPr lang="en-US" sz="2800" dirty="0" smtClean="0"/>
              <a:t>Appoint </a:t>
            </a:r>
            <a:r>
              <a:rPr lang="en-US" sz="2800" dirty="0"/>
              <a:t>a service provider(s) </a:t>
            </a:r>
            <a:r>
              <a:rPr lang="en-US" sz="2800" dirty="0" smtClean="0"/>
              <a:t>where necessary</a:t>
            </a:r>
            <a:r>
              <a:rPr lang="en-US" sz="2800" dirty="0"/>
              <a:t>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94140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_CLIENTLIBRARY" val=""/>
</p:tagLst>
</file>

<file path=ppt/theme/theme1.xml><?xml version="1.0" encoding="utf-8"?>
<a:theme xmlns:a="http://schemas.openxmlformats.org/drawingml/2006/main" name="IRA PPT Template_v2013_Guidline">
  <a:themeElements>
    <a:clrScheme name="IRA Colours 2013">
      <a:dk1>
        <a:srgbClr val="58595B"/>
      </a:dk1>
      <a:lt1>
        <a:sysClr val="window" lastClr="FFFFFF"/>
      </a:lt1>
      <a:dk2>
        <a:srgbClr val="AE842D"/>
      </a:dk2>
      <a:lt2>
        <a:srgbClr val="FFFFFF"/>
      </a:lt2>
      <a:accent1>
        <a:srgbClr val="AE842D"/>
      </a:accent1>
      <a:accent2>
        <a:srgbClr val="E21A23"/>
      </a:accent2>
      <a:accent3>
        <a:srgbClr val="A5D069"/>
      </a:accent3>
      <a:accent4>
        <a:srgbClr val="F16549"/>
      </a:accent4>
      <a:accent5>
        <a:srgbClr val="2AACE3"/>
      </a:accent5>
      <a:accent6>
        <a:srgbClr val="F7971C"/>
      </a:accent6>
      <a:hlink>
        <a:srgbClr val="A5D069"/>
      </a:hlink>
      <a:folHlink>
        <a:srgbClr val="6D6E71"/>
      </a:folHlink>
    </a:clrScheme>
    <a:fontScheme name="Benutzerdefiniert 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>
                <a:lumMod val="75000"/>
              </a:schemeClr>
            </a:solidFill>
            <a:latin typeface="Bookman Old Style" pitchFamily="18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IRA PPT Template-2013-Guidlines [Read-Only]" id="{0EE638F0-276C-4D7B-BE40-F297ADD8D8AA}" vid="{3E94859A-A698-4437-B045-E19B6E34CD9E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</TotalTime>
  <Words>1166</Words>
  <Application>Microsoft Office PowerPoint</Application>
  <PresentationFormat>On-screen Show (4:3)</PresentationFormat>
  <Paragraphs>158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IRA PPT Template_v2013_Guidline</vt:lpstr>
      <vt:lpstr>Slide 1</vt:lpstr>
      <vt:lpstr>Slide 2</vt:lpstr>
      <vt:lpstr>Nature of Complaints lodged with IRA</vt:lpstr>
      <vt:lpstr>CLAIMS GUIDELINES</vt:lpstr>
      <vt:lpstr>Why the Guidelines</vt:lpstr>
      <vt:lpstr>Objective </vt:lpstr>
      <vt:lpstr>Pre-loss information </vt:lpstr>
      <vt:lpstr>Notification &amp; acknowledgement </vt:lpstr>
      <vt:lpstr>Upon Receipt of the Notification</vt:lpstr>
      <vt:lpstr>Upon receipt of a claim</vt:lpstr>
      <vt:lpstr>Upon receipt of a claim</vt:lpstr>
      <vt:lpstr>Claims Handling procedures </vt:lpstr>
      <vt:lpstr>Claims Handling procedures </vt:lpstr>
      <vt:lpstr> Issues specific to Motor Claims  </vt:lpstr>
      <vt:lpstr> Issues specific to Motor Claims  </vt:lpstr>
      <vt:lpstr>Issues particular to motor claims</vt:lpstr>
      <vt:lpstr>Write-off </vt:lpstr>
      <vt:lpstr> Disposal of salvages  </vt:lpstr>
      <vt:lpstr> Duty Free Vehicles  </vt:lpstr>
      <vt:lpstr> Duty Free Vehicles  </vt:lpstr>
      <vt:lpstr>Customer Care Desk</vt:lpstr>
      <vt:lpstr>Customer Care Desk</vt:lpstr>
      <vt:lpstr>Disposing off claims</vt:lpstr>
      <vt:lpstr> Submission of Claims Returns  </vt:lpstr>
      <vt:lpstr>END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IRA Template 2013</dc:title>
  <dc:creator>Thomas Oduor</dc:creator>
  <cp:lastModifiedBy>Jesse Kimathi</cp:lastModifiedBy>
  <cp:revision>133</cp:revision>
  <cp:lastPrinted>2014-11-17T13:15:02Z</cp:lastPrinted>
  <dcterms:created xsi:type="dcterms:W3CDTF">2014-11-18T08:09:00Z</dcterms:created>
  <dcterms:modified xsi:type="dcterms:W3CDTF">2018-06-19T13:56:34Z</dcterms:modified>
</cp:coreProperties>
</file>