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60" r:id="rId3"/>
    <p:sldId id="338" r:id="rId4"/>
    <p:sldId id="435" r:id="rId5"/>
    <p:sldId id="466" r:id="rId6"/>
    <p:sldId id="437" r:id="rId7"/>
    <p:sldId id="340" r:id="rId8"/>
    <p:sldId id="352" r:id="rId9"/>
    <p:sldId id="438" r:id="rId10"/>
    <p:sldId id="439" r:id="rId11"/>
    <p:sldId id="440" r:id="rId12"/>
    <p:sldId id="356" r:id="rId13"/>
    <p:sldId id="460" r:id="rId14"/>
    <p:sldId id="443" r:id="rId15"/>
    <p:sldId id="442" r:id="rId16"/>
    <p:sldId id="461" r:id="rId17"/>
    <p:sldId id="444" r:id="rId18"/>
    <p:sldId id="445" r:id="rId19"/>
    <p:sldId id="470" r:id="rId20"/>
    <p:sldId id="446" r:id="rId21"/>
    <p:sldId id="447" r:id="rId22"/>
    <p:sldId id="462" r:id="rId23"/>
    <p:sldId id="448" r:id="rId24"/>
    <p:sldId id="449" r:id="rId25"/>
    <p:sldId id="471" r:id="rId26"/>
    <p:sldId id="450" r:id="rId27"/>
    <p:sldId id="474" r:id="rId28"/>
    <p:sldId id="463" r:id="rId29"/>
    <p:sldId id="452" r:id="rId30"/>
    <p:sldId id="473" r:id="rId31"/>
    <p:sldId id="472" r:id="rId32"/>
    <p:sldId id="456" r:id="rId33"/>
    <p:sldId id="457" r:id="rId34"/>
    <p:sldId id="465" r:id="rId35"/>
    <p:sldId id="468" r:id="rId36"/>
    <p:sldId id="469" r:id="rId37"/>
    <p:sldId id="433" r:id="rId38"/>
  </p:sldIdLst>
  <p:sldSz cx="9144000" cy="6858000" type="screen4x3"/>
  <p:notesSz cx="6858000" cy="9144000"/>
  <p:custDataLst>
    <p:tags r:id="rId4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A4A3A4"/>
          </p15:clr>
        </p15:guide>
        <p15:guide id="2" orient="horz" pos="250">
          <p15:clr>
            <a:srgbClr val="A4A3A4"/>
          </p15:clr>
        </p15:guide>
        <p15:guide id="3" orient="horz" pos="28">
          <p15:clr>
            <a:srgbClr val="A4A3A4"/>
          </p15:clr>
        </p15:guide>
        <p15:guide id="4" orient="horz" pos="3614">
          <p15:clr>
            <a:srgbClr val="A4A3A4"/>
          </p15:clr>
        </p15:guide>
        <p15:guide id="5" pos="236">
          <p15:clr>
            <a:srgbClr val="A4A3A4"/>
          </p15:clr>
        </p15:guide>
        <p15:guide id="6" pos="5094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069"/>
    <a:srgbClr val="AE842D"/>
    <a:srgbClr val="58595B"/>
    <a:srgbClr val="4EC4EC"/>
    <a:srgbClr val="E21A23"/>
    <a:srgbClr val="2AACE3"/>
    <a:srgbClr val="CFE5B7"/>
    <a:srgbClr val="6C913A"/>
    <a:srgbClr val="281051"/>
    <a:srgbClr val="F5E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2029" autoAdjust="0"/>
  </p:normalViewPr>
  <p:slideViewPr>
    <p:cSldViewPr snapToGrid="0">
      <p:cViewPr varScale="1">
        <p:scale>
          <a:sx n="52" d="100"/>
          <a:sy n="52" d="100"/>
        </p:scale>
        <p:origin x="1614" y="60"/>
      </p:cViewPr>
      <p:guideLst>
        <p:guide orient="horz" pos="1191"/>
        <p:guide orient="horz" pos="250"/>
        <p:guide orient="horz" pos="28"/>
        <p:guide orient="horz" pos="3614"/>
        <p:guide pos="236"/>
        <p:guide pos="5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>
                <a:solidFill>
                  <a:schemeClr val="bg1"/>
                </a:solidFill>
              </a:rPr>
              <a:t>Gender</a:t>
            </a:r>
          </a:p>
        </c:rich>
      </c:tx>
      <c:layout>
        <c:manualLayout>
          <c:xMode val="edge"/>
          <c:yMode val="edge"/>
          <c:x val="0.37176309643599581"/>
          <c:y val="4.72222180907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73087732346704"/>
          <c:y val="0.17002561683415099"/>
          <c:w val="0.5709829893913545"/>
          <c:h val="0.764707592985721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C913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35-4300-9DC6-A34BC0CD234D}"/>
              </c:ext>
            </c:extLst>
          </c:dPt>
          <c:dPt>
            <c:idx val="1"/>
            <c:bubble3D val="0"/>
            <c:spPr>
              <a:solidFill>
                <a:srgbClr val="CFE5B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35-4300-9DC6-A34BC0CD234D}"/>
              </c:ext>
            </c:extLst>
          </c:dPt>
          <c:dLbls>
            <c:dLbl>
              <c:idx val="0"/>
              <c:layout>
                <c:manualLayout>
                  <c:x val="0.17509068171908648"/>
                  <c:y val="3.5892232205404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38311542966278"/>
                      <c:h val="0.18520225375402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35-4300-9DC6-A34BC0CD234D}"/>
                </c:ext>
              </c:extLst>
            </c:dLbl>
            <c:dLbl>
              <c:idx val="1"/>
              <c:layout>
                <c:manualLayout>
                  <c:x val="-7.9482975333687589E-2"/>
                  <c:y val="-0.299725491420925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5806477351604"/>
                      <c:h val="0.26731233123705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35-4300-9DC6-A34BC0CD2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demographics!$B$1:$B$2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demographics!$C$1:$C$2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5-4300-9DC6-A34BC0CD2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Bookman Old Style" panose="020506040505050202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94414676718765"/>
          <c:y val="2.744820502099778E-2"/>
          <c:w val="0.70276627960272298"/>
          <c:h val="0.9146653578503242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2AAC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Culture!$E$1:$E$8</c:f>
              <c:strCache>
                <c:ptCount val="8"/>
                <c:pt idx="0">
                  <c:v>Leadership</c:v>
                </c:pt>
                <c:pt idx="1">
                  <c:v>Reward</c:v>
                </c:pt>
                <c:pt idx="2">
                  <c:v>Management Information</c:v>
                </c:pt>
                <c:pt idx="3">
                  <c:v>Performance management</c:v>
                </c:pt>
                <c:pt idx="4">
                  <c:v>Decision Making</c:v>
                </c:pt>
                <c:pt idx="5">
                  <c:v>Industry Average</c:v>
                </c:pt>
                <c:pt idx="6">
                  <c:v>Control and Governance</c:v>
                </c:pt>
                <c:pt idx="7">
                  <c:v>Strategy</c:v>
                </c:pt>
              </c:strCache>
            </c:strRef>
          </c:cat>
          <c:val>
            <c:numRef>
              <c:f>Culture!$H$1:$H$8</c:f>
              <c:numCache>
                <c:formatCode>0%</c:formatCode>
                <c:ptCount val="8"/>
                <c:pt idx="0">
                  <c:v>0.13</c:v>
                </c:pt>
                <c:pt idx="1">
                  <c:v>0.24</c:v>
                </c:pt>
                <c:pt idx="2">
                  <c:v>0.2</c:v>
                </c:pt>
                <c:pt idx="3">
                  <c:v>0.18</c:v>
                </c:pt>
                <c:pt idx="4">
                  <c:v>0.17</c:v>
                </c:pt>
                <c:pt idx="5">
                  <c:v>0.16</c:v>
                </c:pt>
                <c:pt idx="6">
                  <c:v>0.15</c:v>
                </c:pt>
                <c:pt idx="7" formatCode="0.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A-4485-BC99-064884D019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3636096"/>
        <c:axId val="133637248"/>
      </c:barChart>
      <c:catAx>
        <c:axId val="13363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33637248"/>
        <c:crosses val="autoZero"/>
        <c:auto val="1"/>
        <c:lblAlgn val="ctr"/>
        <c:lblOffset val="100"/>
        <c:noMultiLvlLbl val="0"/>
      </c:catAx>
      <c:valAx>
        <c:axId val="13363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1134110599370795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v>Yes</c:v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TWO.xlsx]products'!$A$44:$A$45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TWO.xlsx]products'!$B$44:$B$45</c:f>
              <c:numCache>
                <c:formatCode>0%</c:formatCode>
                <c:ptCount val="2"/>
                <c:pt idx="0">
                  <c:v>0.97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D-4D3C-B03B-53FA67CC8E35}"/>
            </c:ext>
          </c:extLst>
        </c:ser>
        <c:ser>
          <c:idx val="0"/>
          <c:order val="1"/>
          <c:tx>
            <c:v>No</c:v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TWO.xlsx]products'!$A$44:$A$45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TWO.xlsx]products'!$C$44:$C$45</c:f>
              <c:numCache>
                <c:formatCode>0%</c:formatCode>
                <c:ptCount val="2"/>
                <c:pt idx="0">
                  <c:v>0.03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D-4D3C-B03B-53FA67CC8E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3836800"/>
        <c:axId val="133838336"/>
      </c:barChart>
      <c:catAx>
        <c:axId val="13383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38336"/>
        <c:crossesAt val="0"/>
        <c:auto val="1"/>
        <c:lblAlgn val="ctr"/>
        <c:lblOffset val="100"/>
        <c:noMultiLvlLbl val="0"/>
      </c:catAx>
      <c:valAx>
        <c:axId val="133838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3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products!$E$1:$E$11</c:f>
              <c:strCache>
                <c:ptCount val="11"/>
                <c:pt idx="0">
                  <c:v>Identification of target groups</c:v>
                </c:pt>
                <c:pt idx="1">
                  <c:v>Information given to staff</c:v>
                </c:pt>
                <c:pt idx="2">
                  <c:v>Suitable distribution methods</c:v>
                </c:pt>
                <c:pt idx="3">
                  <c:v>Approval process includes promotional materials</c:v>
                </c:pt>
                <c:pt idx="4">
                  <c:v>Measures to evaluate understanding of product</c:v>
                </c:pt>
                <c:pt idx="5">
                  <c:v>Measures to mitigate risks</c:v>
                </c:pt>
                <c:pt idx="6">
                  <c:v>Approval includes management confirmation</c:v>
                </c:pt>
                <c:pt idx="7">
                  <c:v>Sales are tracked to meet target group</c:v>
                </c:pt>
                <c:pt idx="8">
                  <c:v>Risk mitigation process</c:v>
                </c:pt>
                <c:pt idx="9">
                  <c:v>Product withdrawal process</c:v>
                </c:pt>
                <c:pt idx="10">
                  <c:v>Evaluation of tcf in product renewal</c:v>
                </c:pt>
              </c:strCache>
            </c:strRef>
          </c:cat>
          <c:val>
            <c:numRef>
              <c:f>products!$F$1:$F$11</c:f>
              <c:numCache>
                <c:formatCode>0%</c:formatCode>
                <c:ptCount val="11"/>
                <c:pt idx="0">
                  <c:v>1</c:v>
                </c:pt>
                <c:pt idx="1">
                  <c:v>0.97599999999999998</c:v>
                </c:pt>
                <c:pt idx="2">
                  <c:v>0.97599999999999998</c:v>
                </c:pt>
                <c:pt idx="3">
                  <c:v>0.97799999999999998</c:v>
                </c:pt>
                <c:pt idx="4">
                  <c:v>0.95199999999999996</c:v>
                </c:pt>
                <c:pt idx="5">
                  <c:v>0.90500000000000003</c:v>
                </c:pt>
                <c:pt idx="6">
                  <c:v>0.97599999999999998</c:v>
                </c:pt>
                <c:pt idx="7">
                  <c:v>0.83</c:v>
                </c:pt>
                <c:pt idx="8">
                  <c:v>0.81</c:v>
                </c:pt>
                <c:pt idx="9">
                  <c:v>0.73799999999999999</c:v>
                </c:pt>
                <c:pt idx="10">
                  <c:v>0.85399999999999998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4-4E49-AEF8-03112BA650B7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products!$E$1:$E$11</c:f>
              <c:strCache>
                <c:ptCount val="11"/>
                <c:pt idx="0">
                  <c:v>Identification of target groups</c:v>
                </c:pt>
                <c:pt idx="1">
                  <c:v>Information given to staff</c:v>
                </c:pt>
                <c:pt idx="2">
                  <c:v>Suitable distribution methods</c:v>
                </c:pt>
                <c:pt idx="3">
                  <c:v>Approval process includes promotional materials</c:v>
                </c:pt>
                <c:pt idx="4">
                  <c:v>Measures to evaluate understanding of product</c:v>
                </c:pt>
                <c:pt idx="5">
                  <c:v>Measures to mitigate risks</c:v>
                </c:pt>
                <c:pt idx="6">
                  <c:v>Approval includes management confirmation</c:v>
                </c:pt>
                <c:pt idx="7">
                  <c:v>Sales are tracked to meet target group</c:v>
                </c:pt>
                <c:pt idx="8">
                  <c:v>Risk mitigation process</c:v>
                </c:pt>
                <c:pt idx="9">
                  <c:v>Product withdrawal process</c:v>
                </c:pt>
                <c:pt idx="10">
                  <c:v>Evaluation of tcf in product renewal</c:v>
                </c:pt>
              </c:strCache>
            </c:strRef>
          </c:cat>
          <c:val>
            <c:numRef>
              <c:f>products!$G$1:$G$11</c:f>
              <c:numCache>
                <c:formatCode>0%</c:formatCode>
                <c:ptCount val="11"/>
                <c:pt idx="0">
                  <c:v>0.88</c:v>
                </c:pt>
                <c:pt idx="1">
                  <c:v>0.82</c:v>
                </c:pt>
                <c:pt idx="2">
                  <c:v>0.86</c:v>
                </c:pt>
                <c:pt idx="3">
                  <c:v>0.85</c:v>
                </c:pt>
                <c:pt idx="4">
                  <c:v>0.82</c:v>
                </c:pt>
                <c:pt idx="5">
                  <c:v>0.82</c:v>
                </c:pt>
                <c:pt idx="6">
                  <c:v>0.84</c:v>
                </c:pt>
                <c:pt idx="7">
                  <c:v>0.82</c:v>
                </c:pt>
                <c:pt idx="8">
                  <c:v>0.82</c:v>
                </c:pt>
                <c:pt idx="9">
                  <c:v>0.76</c:v>
                </c:pt>
                <c:pt idx="1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4-4E49-AEF8-03112BA65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350336"/>
        <c:axId val="134351872"/>
      </c:barChart>
      <c:catAx>
        <c:axId val="13435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34351872"/>
        <c:crosses val="autoZero"/>
        <c:auto val="1"/>
        <c:lblAlgn val="ctr"/>
        <c:lblOffset val="100"/>
        <c:noMultiLvlLbl val="0"/>
      </c:catAx>
      <c:valAx>
        <c:axId val="13435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spPr>
            <a:solidFill>
              <a:srgbClr val="2AAC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products!$E$1:$E$12</c:f>
              <c:strCache>
                <c:ptCount val="12"/>
                <c:pt idx="0">
                  <c:v>Identification of target groups</c:v>
                </c:pt>
                <c:pt idx="1">
                  <c:v>Information given to staff</c:v>
                </c:pt>
                <c:pt idx="2">
                  <c:v>Suitable distribution methods</c:v>
                </c:pt>
                <c:pt idx="3">
                  <c:v>Approval process includes promotional materials</c:v>
                </c:pt>
                <c:pt idx="4">
                  <c:v>Measures to evaluate understanding of product</c:v>
                </c:pt>
                <c:pt idx="5">
                  <c:v>Measures to mitigate risks</c:v>
                </c:pt>
                <c:pt idx="6">
                  <c:v>Approval includes management confirmation</c:v>
                </c:pt>
                <c:pt idx="7">
                  <c:v>Sales are tracked to meet target group</c:v>
                </c:pt>
                <c:pt idx="8">
                  <c:v>Risk mitigation process</c:v>
                </c:pt>
                <c:pt idx="9">
                  <c:v>Product withdrawal process</c:v>
                </c:pt>
                <c:pt idx="10">
                  <c:v>Evaluation of tcf in product renewal</c:v>
                </c:pt>
                <c:pt idx="11">
                  <c:v>Industry average</c:v>
                </c:pt>
              </c:strCache>
            </c:strRef>
          </c:cat>
          <c:val>
            <c:numRef>
              <c:f>products!$H$1:$H$12</c:f>
              <c:numCache>
                <c:formatCode>0%</c:formatCode>
                <c:ptCount val="12"/>
                <c:pt idx="0" formatCode="General">
                  <c:v>0</c:v>
                </c:pt>
                <c:pt idx="1">
                  <c:v>2.4000000000000021E-2</c:v>
                </c:pt>
                <c:pt idx="2">
                  <c:v>2.4000000000000021E-2</c:v>
                </c:pt>
                <c:pt idx="3">
                  <c:v>2.200000000000002E-2</c:v>
                </c:pt>
                <c:pt idx="4">
                  <c:v>4.8000000000000043E-2</c:v>
                </c:pt>
                <c:pt idx="5">
                  <c:v>9.4999999999999973E-2</c:v>
                </c:pt>
                <c:pt idx="6">
                  <c:v>2.4000000000000021E-2</c:v>
                </c:pt>
                <c:pt idx="7">
                  <c:v>0.17000000000000004</c:v>
                </c:pt>
                <c:pt idx="8">
                  <c:v>0.18999999999999995</c:v>
                </c:pt>
                <c:pt idx="9">
                  <c:v>0.26200000000000001</c:v>
                </c:pt>
                <c:pt idx="10">
                  <c:v>0.14600000000000002</c:v>
                </c:pt>
                <c:pt idx="11">
                  <c:v>9.1363636363636425E-2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4-48E5-A93D-AEA6E0C3EE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139904"/>
        <c:axId val="134142592"/>
      </c:barChart>
      <c:catAx>
        <c:axId val="13413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34142592"/>
        <c:crosses val="autoZero"/>
        <c:auto val="1"/>
        <c:lblAlgn val="ctr"/>
        <c:lblOffset val="100"/>
        <c:noMultiLvlLbl val="0"/>
      </c:catAx>
      <c:valAx>
        <c:axId val="13414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0151971290140016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'clear information'!$I$36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'clear information'!$H$37:$H$38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'clear information'!$I$37:$I$38</c:f>
              <c:numCache>
                <c:formatCode>0%</c:formatCode>
                <c:ptCount val="2"/>
                <c:pt idx="0">
                  <c:v>0.93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9-42E3-ACB7-F9D1A4B351BE}"/>
            </c:ext>
          </c:extLst>
        </c:ser>
        <c:ser>
          <c:idx val="0"/>
          <c:order val="1"/>
          <c:tx>
            <c:strRef>
              <c:f>'clear information'!$J$36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'clear information'!$H$37:$H$38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'clear information'!$J$37:$J$38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9-42E3-ACB7-F9D1A4B351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4256128"/>
        <c:axId val="134257664"/>
      </c:barChart>
      <c:catAx>
        <c:axId val="13425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34257664"/>
        <c:crossesAt val="0"/>
        <c:auto val="1"/>
        <c:lblAlgn val="ctr"/>
        <c:lblOffset val="100"/>
        <c:noMultiLvlLbl val="0"/>
      </c:catAx>
      <c:valAx>
        <c:axId val="1342576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00435019548443"/>
          <c:y val="9.1988504101025922E-2"/>
          <c:w val="0.49984652534995488"/>
          <c:h val="0.84932934945871719"/>
        </c:manualLayout>
      </c:layout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'clear information'!$H$1:$H$12</c:f>
              <c:strCache>
                <c:ptCount val="12"/>
                <c:pt idx="0">
                  <c:v>Clarity of information provided to customers</c:v>
                </c:pt>
                <c:pt idx="1">
                  <c:v>Testing for clarity before issuing </c:v>
                </c:pt>
                <c:pt idx="2">
                  <c:v>Summary of product sold provided to customers</c:v>
                </c:pt>
                <c:pt idx="3">
                  <c:v>Process to rectify inaccurate information</c:v>
                </c:pt>
                <c:pt idx="4">
                  <c:v>Feedback from customers is acted upon</c:v>
                </c:pt>
                <c:pt idx="5">
                  <c:v>Process to ensure relevant information is provided to customers </c:v>
                </c:pt>
                <c:pt idx="6">
                  <c:v>Customers are provided with FAQ</c:v>
                </c:pt>
                <c:pt idx="7">
                  <c:v>Customers provided with contracting</c:v>
                </c:pt>
                <c:pt idx="8">
                  <c:v>Up to date contact details on customers</c:v>
                </c:pt>
                <c:pt idx="9">
                  <c:v>Customers have accessible contact points</c:v>
                </c:pt>
                <c:pt idx="10">
                  <c:v>Accurate secure record of info to customers</c:v>
                </c:pt>
                <c:pt idx="11">
                  <c:v>Industry average</c:v>
                </c:pt>
              </c:strCache>
            </c:strRef>
          </c:cat>
          <c:val>
            <c:numRef>
              <c:f>'clear information'!$I$1:$I$12</c:f>
              <c:numCache>
                <c:formatCode>0%</c:formatCode>
                <c:ptCount val="12"/>
                <c:pt idx="0">
                  <c:v>0.95199999999999996</c:v>
                </c:pt>
                <c:pt idx="1">
                  <c:v>0.90500000000000003</c:v>
                </c:pt>
                <c:pt idx="2">
                  <c:v>0.95199999999999996</c:v>
                </c:pt>
                <c:pt idx="3">
                  <c:v>0.90500000000000003</c:v>
                </c:pt>
                <c:pt idx="4">
                  <c:v>1</c:v>
                </c:pt>
                <c:pt idx="5">
                  <c:v>0.95199999999999996</c:v>
                </c:pt>
                <c:pt idx="6">
                  <c:v>0.82899999999999996</c:v>
                </c:pt>
                <c:pt idx="7">
                  <c:v>0.90500000000000003</c:v>
                </c:pt>
                <c:pt idx="8">
                  <c:v>0.92900000000000005</c:v>
                </c:pt>
                <c:pt idx="9">
                  <c:v>1</c:v>
                </c:pt>
                <c:pt idx="10">
                  <c:v>0.95199999999999996</c:v>
                </c:pt>
                <c:pt idx="11">
                  <c:v>0.93463636363636371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1-415F-AE96-44D7AC94132F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'clear information'!$H$1:$H$12</c:f>
              <c:strCache>
                <c:ptCount val="12"/>
                <c:pt idx="0">
                  <c:v>Clarity of information provided to customers</c:v>
                </c:pt>
                <c:pt idx="1">
                  <c:v>Testing for clarity before issuing </c:v>
                </c:pt>
                <c:pt idx="2">
                  <c:v>Summary of product sold provided to customers</c:v>
                </c:pt>
                <c:pt idx="3">
                  <c:v>Process to rectify inaccurate information</c:v>
                </c:pt>
                <c:pt idx="4">
                  <c:v>Feedback from customers is acted upon</c:v>
                </c:pt>
                <c:pt idx="5">
                  <c:v>Process to ensure relevant information is provided to customers </c:v>
                </c:pt>
                <c:pt idx="6">
                  <c:v>Customers are provided with FAQ</c:v>
                </c:pt>
                <c:pt idx="7">
                  <c:v>Customers provided with contracting</c:v>
                </c:pt>
                <c:pt idx="8">
                  <c:v>Up to date contact details on customers</c:v>
                </c:pt>
                <c:pt idx="9">
                  <c:v>Customers have accessible contact points</c:v>
                </c:pt>
                <c:pt idx="10">
                  <c:v>Accurate secure record of info to customers</c:v>
                </c:pt>
                <c:pt idx="11">
                  <c:v>Industry average</c:v>
                </c:pt>
              </c:strCache>
            </c:strRef>
          </c:cat>
          <c:val>
            <c:numRef>
              <c:f>'clear information'!$J$1:$J$12</c:f>
              <c:numCache>
                <c:formatCode>0%</c:formatCode>
                <c:ptCount val="12"/>
                <c:pt idx="0">
                  <c:v>0.81</c:v>
                </c:pt>
                <c:pt idx="1">
                  <c:v>0.83</c:v>
                </c:pt>
                <c:pt idx="2">
                  <c:v>0.85</c:v>
                </c:pt>
                <c:pt idx="3">
                  <c:v>0.82</c:v>
                </c:pt>
                <c:pt idx="4">
                  <c:v>0.85</c:v>
                </c:pt>
                <c:pt idx="5">
                  <c:v>0.84</c:v>
                </c:pt>
                <c:pt idx="6">
                  <c:v>0.78</c:v>
                </c:pt>
                <c:pt idx="7">
                  <c:v>0.79</c:v>
                </c:pt>
                <c:pt idx="8">
                  <c:v>0.83</c:v>
                </c:pt>
                <c:pt idx="9">
                  <c:v>0.86</c:v>
                </c:pt>
                <c:pt idx="10">
                  <c:v>0.85</c:v>
                </c:pt>
                <c:pt idx="1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1-415F-AE96-44D7AC941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523520"/>
        <c:axId val="134525312"/>
      </c:barChart>
      <c:catAx>
        <c:axId val="13452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34525312"/>
        <c:crosses val="autoZero"/>
        <c:auto val="1"/>
        <c:lblAlgn val="ctr"/>
        <c:lblOffset val="100"/>
        <c:noMultiLvlLbl val="0"/>
      </c:catAx>
      <c:valAx>
        <c:axId val="13452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'clear information'!$H$1:$H$12</c:f>
              <c:strCache>
                <c:ptCount val="12"/>
                <c:pt idx="0">
                  <c:v>Clarity of information provided to customers</c:v>
                </c:pt>
                <c:pt idx="1">
                  <c:v>Testing for clarity before issuing </c:v>
                </c:pt>
                <c:pt idx="2">
                  <c:v>Summary of product sold provided to customers</c:v>
                </c:pt>
                <c:pt idx="3">
                  <c:v>Process to rectify inaccurate information</c:v>
                </c:pt>
                <c:pt idx="4">
                  <c:v>Feedback from customers is acted upon</c:v>
                </c:pt>
                <c:pt idx="5">
                  <c:v>Process to ensure relevant information is provided to customers </c:v>
                </c:pt>
                <c:pt idx="6">
                  <c:v>Customers are provided with FAQ</c:v>
                </c:pt>
                <c:pt idx="7">
                  <c:v>Customers provided with contracting</c:v>
                </c:pt>
                <c:pt idx="8">
                  <c:v>Up to date contact details on customers</c:v>
                </c:pt>
                <c:pt idx="9">
                  <c:v>Customers have accessible contact points</c:v>
                </c:pt>
                <c:pt idx="10">
                  <c:v>Accurate secure record of info to customers</c:v>
                </c:pt>
                <c:pt idx="11">
                  <c:v>Industry average</c:v>
                </c:pt>
              </c:strCache>
            </c:strRef>
          </c:cat>
          <c:val>
            <c:numRef>
              <c:f>'clear information'!$K$1:$K$12</c:f>
              <c:numCache>
                <c:formatCode>0%</c:formatCode>
                <c:ptCount val="12"/>
                <c:pt idx="0">
                  <c:v>4.8000000000000043E-2</c:v>
                </c:pt>
                <c:pt idx="1">
                  <c:v>9.4999999999999973E-2</c:v>
                </c:pt>
                <c:pt idx="2">
                  <c:v>4.8000000000000043E-2</c:v>
                </c:pt>
                <c:pt idx="3">
                  <c:v>9.4999999999999973E-2</c:v>
                </c:pt>
                <c:pt idx="4">
                  <c:v>0</c:v>
                </c:pt>
                <c:pt idx="5">
                  <c:v>4.8000000000000043E-2</c:v>
                </c:pt>
                <c:pt idx="6">
                  <c:v>0.17100000000000004</c:v>
                </c:pt>
                <c:pt idx="7">
                  <c:v>9.4999999999999973E-2</c:v>
                </c:pt>
                <c:pt idx="8">
                  <c:v>7.0999999999999952E-2</c:v>
                </c:pt>
                <c:pt idx="9">
                  <c:v>0</c:v>
                </c:pt>
                <c:pt idx="10">
                  <c:v>4.8000000000000043E-2</c:v>
                </c:pt>
                <c:pt idx="11">
                  <c:v>6.536363636363629E-2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DB1-920C-2F89BAC34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6162816"/>
        <c:axId val="146165760"/>
      </c:barChart>
      <c:catAx>
        <c:axId val="14616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46165760"/>
        <c:crosses val="autoZero"/>
        <c:auto val="1"/>
        <c:lblAlgn val="ctr"/>
        <c:lblOffset val="100"/>
        <c:noMultiLvlLbl val="0"/>
      </c:catAx>
      <c:valAx>
        <c:axId val="14616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1332284457721364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'[for power bi TWO.xlsx]Advice to customers'!$F$37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TWO.xlsx]Advice to customers'!$E$38:$E$39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TWO.xlsx]Advice to customers'!$F$38:$F$39</c:f>
              <c:numCache>
                <c:formatCode>0%</c:formatCode>
                <c:ptCount val="2"/>
                <c:pt idx="0">
                  <c:v>0.91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B-49E1-B788-DC793DA2D309}"/>
            </c:ext>
          </c:extLst>
        </c:ser>
        <c:ser>
          <c:idx val="0"/>
          <c:order val="1"/>
          <c:tx>
            <c:strRef>
              <c:f>'[for power bi TWO.xlsx]Advice to customers'!$G$37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TWO.xlsx]Advice to customers'!$E$38:$E$39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TWO.xlsx]Advice to customers'!$G$38:$G$39</c:f>
              <c:numCache>
                <c:formatCode>0%</c:formatCode>
                <c:ptCount val="2"/>
                <c:pt idx="0">
                  <c:v>0.09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B-49E1-B788-DC793DA2D3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46344576"/>
        <c:axId val="146362752"/>
      </c:barChart>
      <c:catAx>
        <c:axId val="1463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46362752"/>
        <c:crossesAt val="0"/>
        <c:auto val="1"/>
        <c:lblAlgn val="ctr"/>
        <c:lblOffset val="100"/>
        <c:noMultiLvlLbl val="0"/>
      </c:catAx>
      <c:valAx>
        <c:axId val="146362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281980261024"/>
          <c:y val="9.0741207925834413E-2"/>
          <c:w val="0.46556889218296599"/>
          <c:h val="0.85137233219846653"/>
        </c:manualLayout>
      </c:layout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'Advice to customers'!$F$1:$F$11</c:f>
              <c:strCache>
                <c:ptCount val="11"/>
                <c:pt idx="0">
                  <c:v>Processes to provide advice before marketing</c:v>
                </c:pt>
                <c:pt idx="1">
                  <c:v>Appropriate skills by company to offer advice</c:v>
                </c:pt>
                <c:pt idx="2">
                  <c:v>Due dilligence before marketing</c:v>
                </c:pt>
                <c:pt idx="3">
                  <c:v>Adequate training to representatives</c:v>
                </c:pt>
                <c:pt idx="4">
                  <c:v>Controls to ensure advice is not offered incase of inaedquate training</c:v>
                </c:pt>
                <c:pt idx="5">
                  <c:v>Feedback on training needs is monitored</c:v>
                </c:pt>
                <c:pt idx="6">
                  <c:v>Process to mitigate risks incase of misleading info</c:v>
                </c:pt>
                <c:pt idx="7">
                  <c:v>Potential TCF indicators monitored</c:v>
                </c:pt>
                <c:pt idx="8">
                  <c:v>Clear TCF measures included in targets for reward</c:v>
                </c:pt>
                <c:pt idx="9">
                  <c:v>Compensation for inappropriate advice offered</c:v>
                </c:pt>
                <c:pt idx="10">
                  <c:v>Industry Average</c:v>
                </c:pt>
              </c:strCache>
            </c:strRef>
          </c:cat>
          <c:val>
            <c:numRef>
              <c:f>'Advice to customers'!$G$1:$G$11</c:f>
              <c:numCache>
                <c:formatCode>0%</c:formatCode>
                <c:ptCount val="11"/>
                <c:pt idx="0">
                  <c:v>0.97599999999999998</c:v>
                </c:pt>
                <c:pt idx="1">
                  <c:v>1</c:v>
                </c:pt>
                <c:pt idx="2">
                  <c:v>0.95199999999999996</c:v>
                </c:pt>
                <c:pt idx="3">
                  <c:v>0.95199999999999996</c:v>
                </c:pt>
                <c:pt idx="4">
                  <c:v>0.92900000000000005</c:v>
                </c:pt>
                <c:pt idx="5">
                  <c:v>0.95199999999999996</c:v>
                </c:pt>
                <c:pt idx="6">
                  <c:v>0.88100000000000001</c:v>
                </c:pt>
                <c:pt idx="7">
                  <c:v>0.95199999999999996</c:v>
                </c:pt>
                <c:pt idx="8">
                  <c:v>0.78</c:v>
                </c:pt>
                <c:pt idx="9">
                  <c:v>0.77</c:v>
                </c:pt>
                <c:pt idx="10">
                  <c:v>0.91439999999999999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9-4ABC-A908-FCC2F6E1F41E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'Advice to customers'!$F$1:$F$11</c:f>
              <c:strCache>
                <c:ptCount val="11"/>
                <c:pt idx="0">
                  <c:v>Processes to provide advice before marketing</c:v>
                </c:pt>
                <c:pt idx="1">
                  <c:v>Appropriate skills by company to offer advice</c:v>
                </c:pt>
                <c:pt idx="2">
                  <c:v>Due dilligence before marketing</c:v>
                </c:pt>
                <c:pt idx="3">
                  <c:v>Adequate training to representatives</c:v>
                </c:pt>
                <c:pt idx="4">
                  <c:v>Controls to ensure advice is not offered incase of inaedquate training</c:v>
                </c:pt>
                <c:pt idx="5">
                  <c:v>Feedback on training needs is monitored</c:v>
                </c:pt>
                <c:pt idx="6">
                  <c:v>Process to mitigate risks incase of misleading info</c:v>
                </c:pt>
                <c:pt idx="7">
                  <c:v>Potential TCF indicators monitored</c:v>
                </c:pt>
                <c:pt idx="8">
                  <c:v>Clear TCF measures included in targets for reward</c:v>
                </c:pt>
                <c:pt idx="9">
                  <c:v>Compensation for inappropriate advice offered</c:v>
                </c:pt>
                <c:pt idx="10">
                  <c:v>Industry Average</c:v>
                </c:pt>
              </c:strCache>
            </c:strRef>
          </c:cat>
          <c:val>
            <c:numRef>
              <c:f>'Advice to customers'!$H$1:$H$11</c:f>
              <c:numCache>
                <c:formatCode>0%</c:formatCode>
                <c:ptCount val="11"/>
                <c:pt idx="0">
                  <c:v>0.85</c:v>
                </c:pt>
                <c:pt idx="1">
                  <c:v>0.88</c:v>
                </c:pt>
                <c:pt idx="2">
                  <c:v>0.86</c:v>
                </c:pt>
                <c:pt idx="3">
                  <c:v>0.87</c:v>
                </c:pt>
                <c:pt idx="4">
                  <c:v>0.79</c:v>
                </c:pt>
                <c:pt idx="5">
                  <c:v>0.85</c:v>
                </c:pt>
                <c:pt idx="6">
                  <c:v>0.83</c:v>
                </c:pt>
                <c:pt idx="7">
                  <c:v>0.93</c:v>
                </c:pt>
                <c:pt idx="8">
                  <c:v>0.75</c:v>
                </c:pt>
                <c:pt idx="9">
                  <c:v>0.73</c:v>
                </c:pt>
                <c:pt idx="1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9-4ABC-A908-FCC2F6E1F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0303104"/>
        <c:axId val="150304640"/>
      </c:barChart>
      <c:catAx>
        <c:axId val="15030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304640"/>
        <c:crosses val="autoZero"/>
        <c:auto val="1"/>
        <c:lblAlgn val="ctr"/>
        <c:lblOffset val="100"/>
        <c:noMultiLvlLbl val="0"/>
      </c:catAx>
      <c:valAx>
        <c:axId val="15030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'Advice to customers'!$F$1:$F$11</c:f>
              <c:strCache>
                <c:ptCount val="11"/>
                <c:pt idx="0">
                  <c:v>Processes to provide advice before marketing</c:v>
                </c:pt>
                <c:pt idx="1">
                  <c:v>Appropriate skills by company to offer advice</c:v>
                </c:pt>
                <c:pt idx="2">
                  <c:v>Due dilligence before marketing</c:v>
                </c:pt>
                <c:pt idx="3">
                  <c:v>Adequate training to representatives</c:v>
                </c:pt>
                <c:pt idx="4">
                  <c:v>Controls to ensure advice is not offered incase of inaedquate training</c:v>
                </c:pt>
                <c:pt idx="5">
                  <c:v>Feedback on training needs is monitored</c:v>
                </c:pt>
                <c:pt idx="6">
                  <c:v>Process to mitigate risks incase of misleading info</c:v>
                </c:pt>
                <c:pt idx="7">
                  <c:v>Potential TCF indicators monitored</c:v>
                </c:pt>
                <c:pt idx="8">
                  <c:v>Clear TCF measures included in targets for reward</c:v>
                </c:pt>
                <c:pt idx="9">
                  <c:v>Compensation for inappropriate advice offered</c:v>
                </c:pt>
                <c:pt idx="10">
                  <c:v>Industry Average</c:v>
                </c:pt>
              </c:strCache>
            </c:strRef>
          </c:cat>
          <c:val>
            <c:numRef>
              <c:f>'Advice to customers'!$I$1:$I$11</c:f>
              <c:numCache>
                <c:formatCode>0%</c:formatCode>
                <c:ptCount val="11"/>
                <c:pt idx="0">
                  <c:v>2.4000000000000021E-2</c:v>
                </c:pt>
                <c:pt idx="1">
                  <c:v>0</c:v>
                </c:pt>
                <c:pt idx="2">
                  <c:v>4.8000000000000043E-2</c:v>
                </c:pt>
                <c:pt idx="3">
                  <c:v>4.8000000000000043E-2</c:v>
                </c:pt>
                <c:pt idx="4">
                  <c:v>7.0999999999999952E-2</c:v>
                </c:pt>
                <c:pt idx="5">
                  <c:v>4.8000000000000043E-2</c:v>
                </c:pt>
                <c:pt idx="6">
                  <c:v>0.11899999999999999</c:v>
                </c:pt>
                <c:pt idx="7">
                  <c:v>4.8000000000000043E-2</c:v>
                </c:pt>
                <c:pt idx="8">
                  <c:v>0.21999999999999997</c:v>
                </c:pt>
                <c:pt idx="9">
                  <c:v>0.22999999999999998</c:v>
                </c:pt>
                <c:pt idx="10">
                  <c:v>8.5600000000000009E-2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5-4D5A-9455-0722AAAFC9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0256256"/>
        <c:axId val="150177280"/>
      </c:barChart>
      <c:catAx>
        <c:axId val="15025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177280"/>
        <c:crosses val="autoZero"/>
        <c:auto val="1"/>
        <c:lblAlgn val="ctr"/>
        <c:lblOffset val="100"/>
        <c:noMultiLvlLbl val="0"/>
      </c:catAx>
      <c:valAx>
        <c:axId val="15017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>
                <a:solidFill>
                  <a:schemeClr val="bg1"/>
                </a:solidFill>
              </a:rPr>
              <a:t>Position in the company</a:t>
            </a:r>
          </a:p>
        </c:rich>
      </c:tx>
      <c:layout>
        <c:manualLayout>
          <c:xMode val="edge"/>
          <c:yMode val="edge"/>
          <c:x val="0.15354888830850039"/>
          <c:y val="4.2755814282080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236576360158377E-2"/>
          <c:y val="0.15549259590239392"/>
          <c:w val="0.61357395754546851"/>
          <c:h val="0.82600305163959231"/>
        </c:manualLayout>
      </c:layout>
      <c:doughnutChart>
        <c:varyColors val="1"/>
        <c:ser>
          <c:idx val="0"/>
          <c:order val="0"/>
          <c:tx>
            <c:v>Position in the company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5C-4CA0-AD4B-05B5A7E5775F}"/>
              </c:ext>
            </c:extLst>
          </c:dPt>
          <c:dPt>
            <c:idx val="1"/>
            <c:bubble3D val="0"/>
            <c:spPr>
              <a:solidFill>
                <a:srgbClr val="CFE5B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5C-4CA0-AD4B-05B5A7E577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5C-4CA0-AD4B-05B5A7E577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5C-4CA0-AD4B-05B5A7E577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25C-4CA0-AD4B-05B5A7E577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25C-4CA0-AD4B-05B5A7E577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25C-4CA0-AD4B-05B5A7E5775F}"/>
              </c:ext>
            </c:extLst>
          </c:dPt>
          <c:dLbls>
            <c:dLbl>
              <c:idx val="5"/>
              <c:layout>
                <c:manualLayout>
                  <c:x val="-3.8740920096852302E-2"/>
                  <c:y val="-6.175848206553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5C-4CA0-AD4B-05B5A7E5775F}"/>
                </c:ext>
              </c:extLst>
            </c:dLbl>
            <c:dLbl>
              <c:idx val="6"/>
              <c:layout>
                <c:manualLayout>
                  <c:x val="3.5512510088781216E-2"/>
                  <c:y val="-7.601043946527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5C-4CA0-AD4B-05B5A7E57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demographics!$E$1:$E$7</c:f>
              <c:strCache>
                <c:ptCount val="7"/>
                <c:pt idx="0">
                  <c:v>Manager Consumer Experience</c:v>
                </c:pt>
                <c:pt idx="1">
                  <c:v>Risk and Compliance</c:v>
                </c:pt>
                <c:pt idx="2">
                  <c:v>Actuarial</c:v>
                </c:pt>
                <c:pt idx="3">
                  <c:v>Legal</c:v>
                </c:pt>
                <c:pt idx="4">
                  <c:v>Principal Officer</c:v>
                </c:pt>
                <c:pt idx="5">
                  <c:v>Chief Operating Officer</c:v>
                </c:pt>
                <c:pt idx="6">
                  <c:v>Claims Manager</c:v>
                </c:pt>
              </c:strCache>
            </c:strRef>
          </c:cat>
          <c:val>
            <c:numRef>
              <c:f>demographics!$F$1:$F$7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0.23799999999999999</c:v>
                </c:pt>
                <c:pt idx="2">
                  <c:v>0.16700000000000001</c:v>
                </c:pt>
                <c:pt idx="3">
                  <c:v>7.0999999999999994E-2</c:v>
                </c:pt>
                <c:pt idx="4">
                  <c:v>0.11899999999999999</c:v>
                </c:pt>
                <c:pt idx="5">
                  <c:v>2.4E-2</c:v>
                </c:pt>
                <c:pt idx="6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5C-4CA0-AD4B-05B5A7E57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98305084745753"/>
          <c:y val="0.17462148081424647"/>
          <c:w val="0.37010540287262766"/>
          <c:h val="0.82537835954359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Bookman Old Style" panose="020506040505050202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0151971290140016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'[for power bi TWO.xlsx]performance expectation'!$B$35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TWO.xlsx]performance expectation'!$A$36:$A$37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TWO.xlsx]performance expectation'!$B$36:$B$37</c:f>
              <c:numCache>
                <c:formatCode>0%</c:formatCode>
                <c:ptCount val="2"/>
                <c:pt idx="0">
                  <c:v>0.96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8-4325-95CD-0BFB8DCF4C90}"/>
            </c:ext>
          </c:extLst>
        </c:ser>
        <c:ser>
          <c:idx val="0"/>
          <c:order val="1"/>
          <c:tx>
            <c:strRef>
              <c:f>'[for power bi TWO.xlsx]performance expectation'!$C$35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TWO.xlsx]performance expectation'!$A$36:$A$37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TWO.xlsx]performance expectation'!$C$36:$C$37</c:f>
              <c:numCache>
                <c:formatCode>0%</c:formatCode>
                <c:ptCount val="2"/>
                <c:pt idx="0">
                  <c:v>0.04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8-4325-95CD-0BFB8DCF4C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0811008"/>
        <c:axId val="150812544"/>
      </c:barChart>
      <c:catAx>
        <c:axId val="1508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812544"/>
        <c:crossesAt val="0"/>
        <c:auto val="1"/>
        <c:lblAlgn val="ctr"/>
        <c:lblOffset val="100"/>
        <c:noMultiLvlLbl val="0"/>
      </c:catAx>
      <c:valAx>
        <c:axId val="150812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1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4060881047077"/>
          <c:y val="9.1988504101025922E-2"/>
          <c:w val="0.4579102605320694"/>
          <c:h val="0.84932934945871719"/>
        </c:manualLayout>
      </c:layout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'performance expectation'!$E$1:$E$11</c:f>
              <c:strCache>
                <c:ptCount val="11"/>
                <c:pt idx="0">
                  <c:v>Processes to mitigate risks identified in monitoring of developments that could impact customer expextations</c:v>
                </c:pt>
                <c:pt idx="1">
                  <c:v>Analysis of early termination to identify risks that products are not meeting expectations</c:v>
                </c:pt>
                <c:pt idx="2">
                  <c:v>Processes to alert customers on risks of their actions</c:v>
                </c:pt>
                <c:pt idx="3">
                  <c:v>Processes in place to alert custoemrs on non-action</c:v>
                </c:pt>
                <c:pt idx="4">
                  <c:v>Clear service standards present and communicated to customer</c:v>
                </c:pt>
                <c:pt idx="5">
                  <c:v>Service standrds to determine products are in line with expectations are tested</c:v>
                </c:pt>
                <c:pt idx="6">
                  <c:v>Feedback on areas of improvement from customers acted upon</c:v>
                </c:pt>
                <c:pt idx="7">
                  <c:v>Processes in place to mitigate risks where products will not perform as expected</c:v>
                </c:pt>
                <c:pt idx="8">
                  <c:v>Management Information on customer expectation and processes to meet them are in place</c:v>
                </c:pt>
                <c:pt idx="9">
                  <c:v>Processes in place to protect confidentiality of customer information</c:v>
                </c:pt>
                <c:pt idx="10">
                  <c:v>Industry Average</c:v>
                </c:pt>
              </c:strCache>
            </c:strRef>
          </c:cat>
          <c:val>
            <c:numRef>
              <c:f>'performance expectation'!$F$1:$F$11</c:f>
              <c:numCache>
                <c:formatCode>0%</c:formatCode>
                <c:ptCount val="11"/>
                <c:pt idx="0">
                  <c:v>0.85699999999999998</c:v>
                </c:pt>
                <c:pt idx="1">
                  <c:v>0.92900000000000005</c:v>
                </c:pt>
                <c:pt idx="2">
                  <c:v>0.88100000000000001</c:v>
                </c:pt>
                <c:pt idx="3">
                  <c:v>0.95699999999999996</c:v>
                </c:pt>
                <c:pt idx="4">
                  <c:v>0.90500000000000003</c:v>
                </c:pt>
                <c:pt idx="5">
                  <c:v>0.85399999999999998</c:v>
                </c:pt>
                <c:pt idx="6">
                  <c:v>0.92900000000000005</c:v>
                </c:pt>
                <c:pt idx="7">
                  <c:v>0.85699999999999998</c:v>
                </c:pt>
                <c:pt idx="8">
                  <c:v>0.85699999999999998</c:v>
                </c:pt>
                <c:pt idx="9">
                  <c:v>0.97699999999999998</c:v>
                </c:pt>
                <c:pt idx="10">
                  <c:v>0.90029999999999999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8-46AE-96DC-877DD319D0CD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'performance expectation'!$E$1:$E$11</c:f>
              <c:strCache>
                <c:ptCount val="11"/>
                <c:pt idx="0">
                  <c:v>Processes to mitigate risks identified in monitoring of developments that could impact customer expextations</c:v>
                </c:pt>
                <c:pt idx="1">
                  <c:v>Analysis of early termination to identify risks that products are not meeting expectations</c:v>
                </c:pt>
                <c:pt idx="2">
                  <c:v>Processes to alert customers on risks of their actions</c:v>
                </c:pt>
                <c:pt idx="3">
                  <c:v>Processes in place to alert custoemrs on non-action</c:v>
                </c:pt>
                <c:pt idx="4">
                  <c:v>Clear service standards present and communicated to customer</c:v>
                </c:pt>
                <c:pt idx="5">
                  <c:v>Service standrds to determine products are in line with expectations are tested</c:v>
                </c:pt>
                <c:pt idx="6">
                  <c:v>Feedback on areas of improvement from customers acted upon</c:v>
                </c:pt>
                <c:pt idx="7">
                  <c:v>Processes in place to mitigate risks where products will not perform as expected</c:v>
                </c:pt>
                <c:pt idx="8">
                  <c:v>Management Information on customer expectation and processes to meet them are in place</c:v>
                </c:pt>
                <c:pt idx="9">
                  <c:v>Processes in place to protect confidentiality of customer information</c:v>
                </c:pt>
                <c:pt idx="10">
                  <c:v>Industry Average</c:v>
                </c:pt>
              </c:strCache>
            </c:strRef>
          </c:cat>
          <c:val>
            <c:numRef>
              <c:f>'performance expectation'!$G$1:$G$11</c:f>
              <c:numCache>
                <c:formatCode>0%</c:formatCode>
                <c:ptCount val="11"/>
                <c:pt idx="0">
                  <c:v>0.81</c:v>
                </c:pt>
                <c:pt idx="1">
                  <c:v>0.83</c:v>
                </c:pt>
                <c:pt idx="2">
                  <c:v>0.82</c:v>
                </c:pt>
                <c:pt idx="3">
                  <c:v>0.82</c:v>
                </c:pt>
                <c:pt idx="4">
                  <c:v>0.78</c:v>
                </c:pt>
                <c:pt idx="5">
                  <c:v>0.77</c:v>
                </c:pt>
                <c:pt idx="6">
                  <c:v>0.82</c:v>
                </c:pt>
                <c:pt idx="7">
                  <c:v>0.82</c:v>
                </c:pt>
                <c:pt idx="8">
                  <c:v>0.75</c:v>
                </c:pt>
                <c:pt idx="9">
                  <c:v>0.87</c:v>
                </c:pt>
                <c:pt idx="1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8-46AE-96DC-877DD319D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0349696"/>
        <c:axId val="150351232"/>
      </c:barChart>
      <c:catAx>
        <c:axId val="15034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351232"/>
        <c:crosses val="autoZero"/>
        <c:auto val="1"/>
        <c:lblAlgn val="ctr"/>
        <c:lblOffset val="100"/>
        <c:noMultiLvlLbl val="0"/>
      </c:catAx>
      <c:valAx>
        <c:axId val="15035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892969112259348"/>
          <c:y val="1.9240016325229599E-2"/>
          <c:w val="0.22808144909003356"/>
          <c:h val="7.4516431731422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'[for power bi TWO.xlsx]performance expectation'!$E$1:$E$11</c:f>
              <c:strCache>
                <c:ptCount val="11"/>
                <c:pt idx="0">
                  <c:v>Processes to mitigate risks identified in monitoring of developments that could impact customer expextations</c:v>
                </c:pt>
                <c:pt idx="1">
                  <c:v>Analysis of early termination to identify risks that products are not meeting expectations</c:v>
                </c:pt>
                <c:pt idx="2">
                  <c:v>Processes to alert customers on risks of their actions</c:v>
                </c:pt>
                <c:pt idx="3">
                  <c:v>Processes in place to alert custoemrs on non-action</c:v>
                </c:pt>
                <c:pt idx="4">
                  <c:v>Clear service standards present and communicated to customer</c:v>
                </c:pt>
                <c:pt idx="5">
                  <c:v>Service standrds to determine products are in line with expectations are tested</c:v>
                </c:pt>
                <c:pt idx="6">
                  <c:v>Feedback on areas of improvement from customers acted upon</c:v>
                </c:pt>
                <c:pt idx="7">
                  <c:v>Processes in place to mitigate risks where products will not perform as expected</c:v>
                </c:pt>
                <c:pt idx="8">
                  <c:v>Management Information on customer expectation and processes to meet them are in place</c:v>
                </c:pt>
                <c:pt idx="9">
                  <c:v>Processes in place to protect confidentiality of customer information</c:v>
                </c:pt>
                <c:pt idx="10">
                  <c:v>Industry Average</c:v>
                </c:pt>
              </c:strCache>
            </c:strRef>
          </c:cat>
          <c:val>
            <c:numRef>
              <c:f>'[for power bi TWO.xlsx]performance expectation'!$H$1:$H$11</c:f>
              <c:numCache>
                <c:formatCode>0%</c:formatCode>
                <c:ptCount val="11"/>
                <c:pt idx="0">
                  <c:v>0.14300000000000002</c:v>
                </c:pt>
                <c:pt idx="1">
                  <c:v>7.0999999999999952E-2</c:v>
                </c:pt>
                <c:pt idx="2">
                  <c:v>0.11899999999999999</c:v>
                </c:pt>
                <c:pt idx="3">
                  <c:v>4.3000000000000038E-2</c:v>
                </c:pt>
                <c:pt idx="4">
                  <c:v>9.4999999999999973E-2</c:v>
                </c:pt>
                <c:pt idx="5">
                  <c:v>0.14600000000000002</c:v>
                </c:pt>
                <c:pt idx="6">
                  <c:v>7.0999999999999952E-2</c:v>
                </c:pt>
                <c:pt idx="7">
                  <c:v>0.14300000000000002</c:v>
                </c:pt>
                <c:pt idx="8">
                  <c:v>0.14300000000000002</c:v>
                </c:pt>
                <c:pt idx="9">
                  <c:v>2.300000000000002E-2</c:v>
                </c:pt>
                <c:pt idx="10">
                  <c:v>9.9700000000000011E-2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2-4D1D-B506-F27A8A0E97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0536576"/>
        <c:axId val="150539264"/>
      </c:barChart>
      <c:catAx>
        <c:axId val="15053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539264"/>
        <c:crosses val="autoZero"/>
        <c:auto val="1"/>
        <c:lblAlgn val="ctr"/>
        <c:lblOffset val="100"/>
        <c:noMultiLvlLbl val="0"/>
      </c:catAx>
      <c:valAx>
        <c:axId val="15053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9793943617595422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'[for power bi TWO.xlsx]Compaints handling'!$H$40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TWO.xlsx]Compaints handling'!$G$41:$G$42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TWO.xlsx]Compaints handling'!$H$41:$H$42</c:f>
              <c:numCache>
                <c:formatCode>0%</c:formatCode>
                <c:ptCount val="2"/>
                <c:pt idx="0">
                  <c:v>0.89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7-44DA-B894-D846205CFCBE}"/>
            </c:ext>
          </c:extLst>
        </c:ser>
        <c:ser>
          <c:idx val="0"/>
          <c:order val="1"/>
          <c:tx>
            <c:strRef>
              <c:f>'[for power bi TWO.xlsx]Compaints handling'!$I$40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'[for power bi TWO.xlsx]Compaints handling'!$G$41:$G$42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'[for power bi TWO.xlsx]Compaints handling'!$I$41:$I$42</c:f>
              <c:numCache>
                <c:formatCode>0%</c:formatCode>
                <c:ptCount val="2"/>
                <c:pt idx="0">
                  <c:v>0.11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7-44DA-B894-D846205CFC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0591360"/>
        <c:axId val="150592896"/>
      </c:barChart>
      <c:catAx>
        <c:axId val="15059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0592896"/>
        <c:crossesAt val="0"/>
        <c:auto val="1"/>
        <c:lblAlgn val="ctr"/>
        <c:lblOffset val="100"/>
        <c:noMultiLvlLbl val="0"/>
      </c:catAx>
      <c:valAx>
        <c:axId val="150592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'Compaints handling'!$G$1:$G$12</c:f>
              <c:strCache>
                <c:ptCount val="12"/>
                <c:pt idx="0">
                  <c:v>Service standards in place for processing complaints</c:v>
                </c:pt>
                <c:pt idx="1">
                  <c:v>Customers informed on complaints service standards</c:v>
                </c:pt>
                <c:pt idx="2">
                  <c:v>Complaints Process tested to ensure its available to customers</c:v>
                </c:pt>
                <c:pt idx="3">
                  <c:v>Compaints management and root cause process in place</c:v>
                </c:pt>
                <c:pt idx="4">
                  <c:v>Customers informed how to complain and further options if dissatisfied</c:v>
                </c:pt>
                <c:pt idx="5">
                  <c:v>Customers informed of progress once a complaint has been resolved</c:v>
                </c:pt>
                <c:pt idx="6">
                  <c:v>Contact details of complain handler provided</c:v>
                </c:pt>
                <c:pt idx="7">
                  <c:v>Clear reasons given for complaint response with evidence</c:v>
                </c:pt>
                <c:pt idx="8">
                  <c:v>Structured complaints for objective decisions</c:v>
                </c:pt>
                <c:pt idx="9">
                  <c:v>Follow up processes for customer satisfaction</c:v>
                </c:pt>
                <c:pt idx="10">
                  <c:v>Complaints analyzed to identify risk of misselling by representatives</c:v>
                </c:pt>
                <c:pt idx="11">
                  <c:v>Industry Average</c:v>
                </c:pt>
              </c:strCache>
            </c:strRef>
          </c:cat>
          <c:val>
            <c:numRef>
              <c:f>'Compaints handling'!$H$1:$H$12</c:f>
              <c:numCache>
                <c:formatCode>0%</c:formatCode>
                <c:ptCount val="12"/>
                <c:pt idx="0">
                  <c:v>0.92900000000000005</c:v>
                </c:pt>
                <c:pt idx="1">
                  <c:v>0.81</c:v>
                </c:pt>
                <c:pt idx="2">
                  <c:v>0.68300000000000005</c:v>
                </c:pt>
                <c:pt idx="3">
                  <c:v>0.97599999999999998</c:v>
                </c:pt>
                <c:pt idx="4">
                  <c:v>0.97599999999999998</c:v>
                </c:pt>
                <c:pt idx="5">
                  <c:v>1</c:v>
                </c:pt>
                <c:pt idx="6">
                  <c:v>0.85699999999999998</c:v>
                </c:pt>
                <c:pt idx="7">
                  <c:v>1</c:v>
                </c:pt>
                <c:pt idx="8">
                  <c:v>0.88100000000000001</c:v>
                </c:pt>
                <c:pt idx="9">
                  <c:v>0.81</c:v>
                </c:pt>
                <c:pt idx="10">
                  <c:v>0.90500000000000003</c:v>
                </c:pt>
                <c:pt idx="11">
                  <c:v>0.89336363636363636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5-4541-9FE1-4C541593C2F5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'Compaints handling'!$G$1:$G$12</c:f>
              <c:strCache>
                <c:ptCount val="12"/>
                <c:pt idx="0">
                  <c:v>Service standards in place for processing complaints</c:v>
                </c:pt>
                <c:pt idx="1">
                  <c:v>Customers informed on complaints service standards</c:v>
                </c:pt>
                <c:pt idx="2">
                  <c:v>Complaints Process tested to ensure its available to customers</c:v>
                </c:pt>
                <c:pt idx="3">
                  <c:v>Compaints management and root cause process in place</c:v>
                </c:pt>
                <c:pt idx="4">
                  <c:v>Customers informed how to complain and further options if dissatisfied</c:v>
                </c:pt>
                <c:pt idx="5">
                  <c:v>Customers informed of progress once a complaint has been resolved</c:v>
                </c:pt>
                <c:pt idx="6">
                  <c:v>Contact details of complain handler provided</c:v>
                </c:pt>
                <c:pt idx="7">
                  <c:v>Clear reasons given for complaint response with evidence</c:v>
                </c:pt>
                <c:pt idx="8">
                  <c:v>Structured complaints for objective decisions</c:v>
                </c:pt>
                <c:pt idx="9">
                  <c:v>Follow up processes for customer satisfaction</c:v>
                </c:pt>
                <c:pt idx="10">
                  <c:v>Complaints analyzed to identify risk of misselling by representatives</c:v>
                </c:pt>
                <c:pt idx="11">
                  <c:v>Industry Average</c:v>
                </c:pt>
              </c:strCache>
            </c:strRef>
          </c:cat>
          <c:val>
            <c:numRef>
              <c:f>'Compaints handling'!$I$1:$I$12</c:f>
              <c:numCache>
                <c:formatCode>0%</c:formatCode>
                <c:ptCount val="12"/>
                <c:pt idx="0">
                  <c:v>0.96</c:v>
                </c:pt>
                <c:pt idx="1">
                  <c:v>0.79</c:v>
                </c:pt>
                <c:pt idx="2">
                  <c:v>0.71</c:v>
                </c:pt>
                <c:pt idx="3">
                  <c:v>0.96</c:v>
                </c:pt>
                <c:pt idx="4">
                  <c:v>0.89</c:v>
                </c:pt>
                <c:pt idx="5">
                  <c:v>0.89</c:v>
                </c:pt>
                <c:pt idx="6">
                  <c:v>1</c:v>
                </c:pt>
                <c:pt idx="7">
                  <c:v>1</c:v>
                </c:pt>
                <c:pt idx="8">
                  <c:v>0.93</c:v>
                </c:pt>
                <c:pt idx="9">
                  <c:v>0.71</c:v>
                </c:pt>
                <c:pt idx="10">
                  <c:v>0.96</c:v>
                </c:pt>
                <c:pt idx="1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5-4541-9FE1-4C541593C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1426944"/>
        <c:axId val="111428736"/>
      </c:barChart>
      <c:catAx>
        <c:axId val="11142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1428736"/>
        <c:crosses val="autoZero"/>
        <c:auto val="1"/>
        <c:lblAlgn val="ctr"/>
        <c:lblOffset val="100"/>
        <c:noMultiLvlLbl val="0"/>
      </c:catAx>
      <c:valAx>
        <c:axId val="1114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892969112259348"/>
          <c:y val="1.9240016325229599E-2"/>
          <c:w val="0.22808144909003356"/>
          <c:h val="7.4516431731422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'Compaints handling'!$G$1:$G$12</c:f>
              <c:strCache>
                <c:ptCount val="12"/>
                <c:pt idx="0">
                  <c:v>Service standards in place for processing complaints</c:v>
                </c:pt>
                <c:pt idx="1">
                  <c:v>Customers informed on complaints service standards</c:v>
                </c:pt>
                <c:pt idx="2">
                  <c:v>Complaints Process tested to ensure its available to customers</c:v>
                </c:pt>
                <c:pt idx="3">
                  <c:v>Compaints management and root cause process in place</c:v>
                </c:pt>
                <c:pt idx="4">
                  <c:v>Customers informed how to complain and further options if dissatisfied</c:v>
                </c:pt>
                <c:pt idx="5">
                  <c:v>Customers informed of progress once a complaint has been resolved</c:v>
                </c:pt>
                <c:pt idx="6">
                  <c:v>Contact details of complain handler provided</c:v>
                </c:pt>
                <c:pt idx="7">
                  <c:v>Clear reasons given for complaint response with evidence</c:v>
                </c:pt>
                <c:pt idx="8">
                  <c:v>Structured complaints for objective decisions</c:v>
                </c:pt>
                <c:pt idx="9">
                  <c:v>Follow up processes for customer satisfaction</c:v>
                </c:pt>
                <c:pt idx="10">
                  <c:v>Complaints analyzed to identify risk of misselling by representatives</c:v>
                </c:pt>
                <c:pt idx="11">
                  <c:v>Industry Average</c:v>
                </c:pt>
              </c:strCache>
            </c:strRef>
          </c:cat>
          <c:val>
            <c:numRef>
              <c:f>'Compaints handling'!$J$1:$J$12</c:f>
              <c:numCache>
                <c:formatCode>0%</c:formatCode>
                <c:ptCount val="12"/>
                <c:pt idx="0">
                  <c:v>7.0999999999999952E-2</c:v>
                </c:pt>
                <c:pt idx="1">
                  <c:v>0.18999999999999995</c:v>
                </c:pt>
                <c:pt idx="2">
                  <c:v>0.31699999999999995</c:v>
                </c:pt>
                <c:pt idx="3">
                  <c:v>2.4000000000000021E-2</c:v>
                </c:pt>
                <c:pt idx="4">
                  <c:v>2.4000000000000021E-2</c:v>
                </c:pt>
                <c:pt idx="5">
                  <c:v>0</c:v>
                </c:pt>
                <c:pt idx="6">
                  <c:v>0.14300000000000002</c:v>
                </c:pt>
                <c:pt idx="7">
                  <c:v>0</c:v>
                </c:pt>
                <c:pt idx="8">
                  <c:v>0.11899999999999999</c:v>
                </c:pt>
                <c:pt idx="9">
                  <c:v>0.18999999999999995</c:v>
                </c:pt>
                <c:pt idx="10">
                  <c:v>9.4999999999999973E-2</c:v>
                </c:pt>
                <c:pt idx="11">
                  <c:v>0.10663636363636364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0-45DB-BD9E-1A76354B0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5589760"/>
        <c:axId val="125625472"/>
      </c:barChart>
      <c:catAx>
        <c:axId val="12558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25625472"/>
        <c:crosses val="autoZero"/>
        <c:auto val="1"/>
        <c:lblAlgn val="ctr"/>
        <c:lblOffset val="100"/>
        <c:noMultiLvlLbl val="0"/>
      </c:catAx>
      <c:valAx>
        <c:axId val="12562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8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6570995052658377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'claims handling'!$C$65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'claims handling'!$B$66:$B$67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'claims handling'!$C$66:$C$67</c:f>
              <c:numCache>
                <c:formatCode>0%</c:formatCode>
                <c:ptCount val="2"/>
                <c:pt idx="0">
                  <c:v>0.9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4-4A8E-A9E7-35EEAB559AB2}"/>
            </c:ext>
          </c:extLst>
        </c:ser>
        <c:ser>
          <c:idx val="0"/>
          <c:order val="1"/>
          <c:tx>
            <c:strRef>
              <c:f>'claims handling'!$D$65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'claims handling'!$B$66:$B$67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'claims handling'!$D$66:$D$67</c:f>
              <c:numCache>
                <c:formatCode>0%</c:formatCode>
                <c:ptCount val="2"/>
                <c:pt idx="0">
                  <c:v>0.1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4-4A8E-A9E7-35EEAB559A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1368832"/>
        <c:axId val="151370368"/>
      </c:barChart>
      <c:catAx>
        <c:axId val="1513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1370368"/>
        <c:crossesAt val="0"/>
        <c:auto val="1"/>
        <c:lblAlgn val="ctr"/>
        <c:lblOffset val="100"/>
        <c:noMultiLvlLbl val="0"/>
      </c:catAx>
      <c:valAx>
        <c:axId val="151370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505630906278069"/>
          <c:y val="0.24643326292028406"/>
          <c:w val="0.31490021101820959"/>
          <c:h val="0.3582769162688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53341413849172"/>
          <c:y val="9.1673453653728088E-2"/>
          <c:w val="0.48063446417936312"/>
          <c:h val="0.84984537976393393"/>
        </c:manualLayout>
      </c:layout>
      <c:barChart>
        <c:barDir val="bar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handling'!$F$1:$F$13</c:f>
              <c:strCache>
                <c:ptCount val="13"/>
                <c:pt idx="0">
                  <c:v>Service standards in place for claims handling</c:v>
                </c:pt>
                <c:pt idx="1">
                  <c:v>Customers informed on claims service standards</c:v>
                </c:pt>
                <c:pt idx="2">
                  <c:v>Customers provided with FAQ on claims process</c:v>
                </c:pt>
                <c:pt idx="3">
                  <c:v>Documented claims setlled within service charter</c:v>
                </c:pt>
                <c:pt idx="4">
                  <c:v>Claims processes tested to ensure suitability for customer</c:v>
                </c:pt>
                <c:pt idx="5">
                  <c:v>Advice on information required to process a claim is given</c:v>
                </c:pt>
                <c:pt idx="6">
                  <c:v>Contact details of person dealing with claims provided</c:v>
                </c:pt>
                <c:pt idx="7">
                  <c:v>TCF outcomes considered before repudiating a claim</c:v>
                </c:pt>
                <c:pt idx="8">
                  <c:v>Clear reasons for repudiating a claim given</c:v>
                </c:pt>
                <c:pt idx="9">
                  <c:v>Advice given on steps of review incase of dissatisfaction</c:v>
                </c:pt>
                <c:pt idx="10">
                  <c:v>Analysis is done on claims experience to identify mis-selling risks </c:v>
                </c:pt>
                <c:pt idx="11">
                  <c:v>Follow up to determine customer satisfaction levels after claims are finalized</c:v>
                </c:pt>
                <c:pt idx="12">
                  <c:v>Industry Average</c:v>
                </c:pt>
              </c:strCache>
            </c:strRef>
          </c:cat>
          <c:val>
            <c:numRef>
              <c:f>'claims handling'!$G$1:$G$13</c:f>
              <c:numCache>
                <c:formatCode>0%</c:formatCode>
                <c:ptCount val="13"/>
                <c:pt idx="0">
                  <c:v>0.95199999999999996</c:v>
                </c:pt>
                <c:pt idx="1">
                  <c:v>0.92900000000000005</c:v>
                </c:pt>
                <c:pt idx="2">
                  <c:v>0.65900000000000003</c:v>
                </c:pt>
                <c:pt idx="3">
                  <c:v>0.81</c:v>
                </c:pt>
                <c:pt idx="4">
                  <c:v>0.90500000000000003</c:v>
                </c:pt>
                <c:pt idx="5">
                  <c:v>1</c:v>
                </c:pt>
                <c:pt idx="6">
                  <c:v>1</c:v>
                </c:pt>
                <c:pt idx="7">
                  <c:v>0.97599999999999998</c:v>
                </c:pt>
                <c:pt idx="8">
                  <c:v>1</c:v>
                </c:pt>
                <c:pt idx="9">
                  <c:v>0.97599999999999998</c:v>
                </c:pt>
                <c:pt idx="10">
                  <c:v>0.85699999999999998</c:v>
                </c:pt>
                <c:pt idx="11">
                  <c:v>0.78600000000000003</c:v>
                </c:pt>
                <c:pt idx="12">
                  <c:v>0.90416666666666667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2-4374-BD83-37CF5621EC4A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handling'!$F$1:$F$13</c:f>
              <c:strCache>
                <c:ptCount val="13"/>
                <c:pt idx="0">
                  <c:v>Service standards in place for claims handling</c:v>
                </c:pt>
                <c:pt idx="1">
                  <c:v>Customers informed on claims service standards</c:v>
                </c:pt>
                <c:pt idx="2">
                  <c:v>Customers provided with FAQ on claims process</c:v>
                </c:pt>
                <c:pt idx="3">
                  <c:v>Documented claims setlled within service charter</c:v>
                </c:pt>
                <c:pt idx="4">
                  <c:v>Claims processes tested to ensure suitability for customer</c:v>
                </c:pt>
                <c:pt idx="5">
                  <c:v>Advice on information required to process a claim is given</c:v>
                </c:pt>
                <c:pt idx="6">
                  <c:v>Contact details of person dealing with claims provided</c:v>
                </c:pt>
                <c:pt idx="7">
                  <c:v>TCF outcomes considered before repudiating a claim</c:v>
                </c:pt>
                <c:pt idx="8">
                  <c:v>Clear reasons for repudiating a claim given</c:v>
                </c:pt>
                <c:pt idx="9">
                  <c:v>Advice given on steps of review incase of dissatisfaction</c:v>
                </c:pt>
                <c:pt idx="10">
                  <c:v>Analysis is done on claims experience to identify mis-selling risks </c:v>
                </c:pt>
                <c:pt idx="11">
                  <c:v>Follow up to determine customer satisfaction levels after claims are finalized</c:v>
                </c:pt>
                <c:pt idx="12">
                  <c:v>Industry Average</c:v>
                </c:pt>
              </c:strCache>
            </c:strRef>
          </c:cat>
          <c:val>
            <c:numRef>
              <c:f>'claims handling'!$H$1:$H$13</c:f>
              <c:numCache>
                <c:formatCode>0%</c:formatCode>
                <c:ptCount val="13"/>
                <c:pt idx="0">
                  <c:v>0.87</c:v>
                </c:pt>
                <c:pt idx="1">
                  <c:v>0.85</c:v>
                </c:pt>
                <c:pt idx="2">
                  <c:v>0.78</c:v>
                </c:pt>
                <c:pt idx="3">
                  <c:v>0.79</c:v>
                </c:pt>
                <c:pt idx="4">
                  <c:v>0.82</c:v>
                </c:pt>
                <c:pt idx="5">
                  <c:v>0.87</c:v>
                </c:pt>
                <c:pt idx="6">
                  <c:v>0.84</c:v>
                </c:pt>
                <c:pt idx="7">
                  <c:v>0.84</c:v>
                </c:pt>
                <c:pt idx="8">
                  <c:v>0.86</c:v>
                </c:pt>
                <c:pt idx="9">
                  <c:v>0.82</c:v>
                </c:pt>
                <c:pt idx="10">
                  <c:v>0.84</c:v>
                </c:pt>
                <c:pt idx="11">
                  <c:v>0.74</c:v>
                </c:pt>
                <c:pt idx="1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2-4374-BD83-37CF5621EC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3961472"/>
        <c:axId val="163963264"/>
      </c:barChart>
      <c:catAx>
        <c:axId val="16396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63963264"/>
        <c:crosses val="autoZero"/>
        <c:auto val="1"/>
        <c:lblAlgn val="ctr"/>
        <c:lblOffset val="100"/>
        <c:noMultiLvlLbl val="0"/>
      </c:catAx>
      <c:valAx>
        <c:axId val="16396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6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892969112259348"/>
          <c:y val="1.9240016325229599E-2"/>
          <c:w val="0.22808144909003356"/>
          <c:h val="7.4516431731422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21A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'claims handling'!$F$1:$F$13</c:f>
              <c:strCache>
                <c:ptCount val="13"/>
                <c:pt idx="0">
                  <c:v>Service standards in place for claims handling</c:v>
                </c:pt>
                <c:pt idx="1">
                  <c:v>Customers informed on claims service standards</c:v>
                </c:pt>
                <c:pt idx="2">
                  <c:v>Customers provided with FAQ on claims process</c:v>
                </c:pt>
                <c:pt idx="3">
                  <c:v>Documented claims setlled within service charter</c:v>
                </c:pt>
                <c:pt idx="4">
                  <c:v>Claims processes tested to ensure suitability for customer</c:v>
                </c:pt>
                <c:pt idx="5">
                  <c:v>Advice on information required to process a claim is given</c:v>
                </c:pt>
                <c:pt idx="6">
                  <c:v>Contact details of person dealing with claims provided</c:v>
                </c:pt>
                <c:pt idx="7">
                  <c:v>TCF outcomes considered before repudiating a claim</c:v>
                </c:pt>
                <c:pt idx="8">
                  <c:v>Clear reasons for repudiating a claim given</c:v>
                </c:pt>
                <c:pt idx="9">
                  <c:v>Advice given on steps of review incase of dissatisfaction</c:v>
                </c:pt>
                <c:pt idx="10">
                  <c:v>Analysis is done on claims experience to identify mis-selling risks </c:v>
                </c:pt>
                <c:pt idx="11">
                  <c:v>Follow up to determine customer satisfaction levels after claims are finalized</c:v>
                </c:pt>
                <c:pt idx="12">
                  <c:v>Industry Average</c:v>
                </c:pt>
              </c:strCache>
            </c:strRef>
          </c:cat>
          <c:val>
            <c:numRef>
              <c:f>'claims handling'!$I$1:$I$13</c:f>
              <c:numCache>
                <c:formatCode>0%</c:formatCode>
                <c:ptCount val="13"/>
                <c:pt idx="0">
                  <c:v>4.8000000000000043E-2</c:v>
                </c:pt>
                <c:pt idx="1">
                  <c:v>7.0999999999999952E-2</c:v>
                </c:pt>
                <c:pt idx="2">
                  <c:v>0.34099999999999997</c:v>
                </c:pt>
                <c:pt idx="3">
                  <c:v>0.18999999999999995</c:v>
                </c:pt>
                <c:pt idx="4">
                  <c:v>9.4999999999999973E-2</c:v>
                </c:pt>
                <c:pt idx="5">
                  <c:v>0</c:v>
                </c:pt>
                <c:pt idx="6">
                  <c:v>0</c:v>
                </c:pt>
                <c:pt idx="7">
                  <c:v>2.4000000000000021E-2</c:v>
                </c:pt>
                <c:pt idx="8">
                  <c:v>0</c:v>
                </c:pt>
                <c:pt idx="9">
                  <c:v>2.4000000000000021E-2</c:v>
                </c:pt>
                <c:pt idx="10">
                  <c:v>0.14300000000000002</c:v>
                </c:pt>
                <c:pt idx="11">
                  <c:v>0.21399999999999997</c:v>
                </c:pt>
                <c:pt idx="12">
                  <c:v>9.5833333333333326E-2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C6F-85F1-DCD7044E81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5580416"/>
        <c:axId val="125627776"/>
      </c:barChart>
      <c:catAx>
        <c:axId val="1255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25627776"/>
        <c:crosses val="autoZero"/>
        <c:auto val="1"/>
        <c:lblAlgn val="ctr"/>
        <c:lblOffset val="100"/>
        <c:noMultiLvlLbl val="0"/>
      </c:catAx>
      <c:valAx>
        <c:axId val="12562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21A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'industry gaps'!$A$1:$A$7</c:f>
              <c:strCache>
                <c:ptCount val="7"/>
                <c:pt idx="0">
                  <c:v>Culture</c:v>
                </c:pt>
                <c:pt idx="1">
                  <c:v>Products and services</c:v>
                </c:pt>
                <c:pt idx="2">
                  <c:v>Clear and Apprpriate Information</c:v>
                </c:pt>
                <c:pt idx="3">
                  <c:v>Advice to Customers</c:v>
                </c:pt>
                <c:pt idx="4">
                  <c:v>Performance and Expectation</c:v>
                </c:pt>
                <c:pt idx="5">
                  <c:v>Claims and Complaints Handling</c:v>
                </c:pt>
                <c:pt idx="6">
                  <c:v>Industry Average</c:v>
                </c:pt>
              </c:strCache>
            </c:strRef>
          </c:cat>
          <c:val>
            <c:numRef>
              <c:f>'industry gaps'!$B$1:$B$7</c:f>
              <c:numCache>
                <c:formatCode>0%</c:formatCode>
                <c:ptCount val="7"/>
                <c:pt idx="0">
                  <c:v>0.16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F-454E-91A5-D58C5FF70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107072"/>
        <c:axId val="151202432"/>
      </c:barChart>
      <c:catAx>
        <c:axId val="1511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1202432"/>
        <c:crosses val="autoZero"/>
        <c:auto val="1"/>
        <c:lblAlgn val="ctr"/>
        <c:lblOffset val="100"/>
        <c:noMultiLvlLbl val="0"/>
      </c:catAx>
      <c:valAx>
        <c:axId val="15120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0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Highest level of education</a:t>
            </a:r>
          </a:p>
        </c:rich>
      </c:tx>
      <c:layout>
        <c:manualLayout>
          <c:xMode val="edge"/>
          <c:yMode val="edge"/>
          <c:x val="0.14294408114239956"/>
          <c:y val="3.8005219732639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946330861184734E-2"/>
          <c:y val="0.23557055554858411"/>
          <c:w val="0.61034565594554913"/>
          <c:h val="0.68475136123605829"/>
        </c:manualLayout>
      </c:layout>
      <c:doughnutChart>
        <c:varyColors val="1"/>
        <c:ser>
          <c:idx val="0"/>
          <c:order val="0"/>
          <c:tx>
            <c:v>Highest level of education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FC-4C94-B0BF-D64F0B29CA94}"/>
              </c:ext>
            </c:extLst>
          </c:dPt>
          <c:dPt>
            <c:idx val="1"/>
            <c:bubble3D val="0"/>
            <c:spPr>
              <a:solidFill>
                <a:srgbClr val="E21A2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FC-4C94-B0BF-D64F0B29CA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FC-4C94-B0BF-D64F0B29C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demographics!$H$1:$H$3</c:f>
              <c:strCache>
                <c:ptCount val="3"/>
                <c:pt idx="0">
                  <c:v>Masters</c:v>
                </c:pt>
                <c:pt idx="1">
                  <c:v>Bachelors</c:v>
                </c:pt>
                <c:pt idx="2">
                  <c:v>PHD</c:v>
                </c:pt>
              </c:strCache>
            </c:strRef>
          </c:cat>
          <c:val>
            <c:numRef>
              <c:f>demographics!$I$1:$I$3</c:f>
              <c:numCache>
                <c:formatCode>0%</c:formatCode>
                <c:ptCount val="3"/>
                <c:pt idx="0">
                  <c:v>0.34200000000000003</c:v>
                </c:pt>
                <c:pt idx="1">
                  <c:v>0.63200000000000001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FC-4C94-B0BF-D64F0B29C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49556093623895"/>
          <c:y val="0.15010266272200418"/>
          <c:w val="0.32613397901533497"/>
          <c:h val="0.82537835954359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Age of respondets</a:t>
            </a:r>
          </a:p>
        </c:rich>
      </c:tx>
      <c:layout>
        <c:manualLayout>
          <c:xMode val="edge"/>
          <c:yMode val="edge"/>
          <c:x val="0.11671695243702014"/>
          <c:y val="2.375326233289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525449505727672E-2"/>
          <c:y val="0.17449520576871352"/>
          <c:w val="0.51984889739249884"/>
          <c:h val="0.79274848437353296"/>
        </c:manualLayout>
      </c:layout>
      <c:doughnutChart>
        <c:varyColors val="1"/>
        <c:ser>
          <c:idx val="0"/>
          <c:order val="0"/>
          <c:tx>
            <c:v>Age of respondents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C3-4222-9E40-5620D0061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C3-4222-9E40-5620D0061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C3-4222-9E40-5620D0061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C3-4222-9E40-5620D0061D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9C3-4222-9E40-5620D0061DC6}"/>
              </c:ext>
            </c:extLst>
          </c:dPt>
          <c:dLbls>
            <c:dLbl>
              <c:idx val="3"/>
              <c:layout>
                <c:manualLayout>
                  <c:x val="-9.657320872274143E-2"/>
                  <c:y val="-8.4143527656663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C3-4222-9E40-5620D0061DC6}"/>
                </c:ext>
              </c:extLst>
            </c:dLbl>
            <c:dLbl>
              <c:idx val="4"/>
              <c:layout>
                <c:manualLayout>
                  <c:x val="5.2959501557632398E-2"/>
                  <c:y val="-0.10167342925180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C3-4222-9E40-5620D0061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demographics!$T$1:$T$5</c:f>
              <c:strCache>
                <c:ptCount val="5"/>
                <c:pt idx="0">
                  <c:v>21-30 YEARS</c:v>
                </c:pt>
                <c:pt idx="1">
                  <c:v>31-40 YEARS</c:v>
                </c:pt>
                <c:pt idx="2">
                  <c:v>41-50 YEARS</c:v>
                </c:pt>
                <c:pt idx="3">
                  <c:v>51-60 YEARS</c:v>
                </c:pt>
                <c:pt idx="4">
                  <c:v>61-70 YEARS</c:v>
                </c:pt>
              </c:strCache>
            </c:strRef>
          </c:cat>
          <c:val>
            <c:numRef>
              <c:f>demographics!$U$1:$U$5</c:f>
              <c:numCache>
                <c:formatCode>0.00%</c:formatCode>
                <c:ptCount val="5"/>
                <c:pt idx="0">
                  <c:v>0.29411764705882354</c:v>
                </c:pt>
                <c:pt idx="1">
                  <c:v>0.44117647058823528</c:v>
                </c:pt>
                <c:pt idx="2">
                  <c:v>0.20588235294117646</c:v>
                </c:pt>
                <c:pt idx="3">
                  <c:v>2.9411764705882353E-2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C3-4222-9E40-5620D0061D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938406063728"/>
          <c:y val="0.17584970282237389"/>
          <c:w val="0.44837000515122527"/>
          <c:h val="0.70963151769879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Proportion</a:t>
            </a:r>
            <a:r>
              <a:rPr lang="en-US" sz="1600" baseline="0" dirty="0">
                <a:solidFill>
                  <a:schemeClr val="bg1"/>
                </a:solidFill>
                <a:latin typeface="Bookman Old Style" panose="02050604050505020204" pitchFamily="18" charset="0"/>
              </a:rPr>
              <a:t> of respondents</a:t>
            </a:r>
            <a:endParaRPr lang="en-US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15410013000711362"/>
          <c:y val="2.3753161249465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525449505727672E-2"/>
          <c:y val="0.1412406385026542"/>
          <c:w val="0.54165575097505336"/>
          <c:h val="0.82600305163959231"/>
        </c:manualLayout>
      </c:layout>
      <c:doughnutChart>
        <c:varyColors val="1"/>
        <c:ser>
          <c:idx val="0"/>
          <c:order val="0"/>
          <c:tx>
            <c:v>Company type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FF-43CB-9BF2-1AAEB0E939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FF-43CB-9BF2-1AAEB0E939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FF-43CB-9BF2-1AAEB0E939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'three years'!$I$1:$I$3</c:f>
              <c:strCache>
                <c:ptCount val="3"/>
                <c:pt idx="0">
                  <c:v>General</c:v>
                </c:pt>
                <c:pt idx="1">
                  <c:v>Life</c:v>
                </c:pt>
                <c:pt idx="2">
                  <c:v>Composite</c:v>
                </c:pt>
              </c:strCache>
            </c:strRef>
          </c:cat>
          <c:val>
            <c:numRef>
              <c:f>'three years'!$J$1:$J$3</c:f>
              <c:numCache>
                <c:formatCode>0%</c:formatCode>
                <c:ptCount val="3"/>
                <c:pt idx="0">
                  <c:v>0.56799999999999995</c:v>
                </c:pt>
                <c:pt idx="1">
                  <c:v>0.318</c:v>
                </c:pt>
                <c:pt idx="2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FF-43CB-9BF2-1AAEB0E93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938406063728"/>
          <c:y val="0.17584970282237389"/>
          <c:w val="0.44837000515122527"/>
          <c:h val="0.70963151769879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Professional</a:t>
            </a:r>
            <a:r>
              <a:rPr lang="en-US" sz="1600" baseline="0" dirty="0">
                <a:solidFill>
                  <a:schemeClr val="bg1"/>
                </a:solidFill>
                <a:latin typeface="Bookman Old Style" panose="02050604050505020204" pitchFamily="18" charset="0"/>
              </a:rPr>
              <a:t> qualification</a:t>
            </a:r>
            <a:endParaRPr lang="en-US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22775243024170258"/>
          <c:y val="3.27218376331763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782656933734922E-2"/>
          <c:y val="0.10516348471654928"/>
          <c:w val="0.58069893805647177"/>
          <c:h val="0.85450696643907176"/>
        </c:manualLayout>
      </c:layout>
      <c:doughnutChart>
        <c:varyColors val="1"/>
        <c:ser>
          <c:idx val="0"/>
          <c:order val="0"/>
          <c:tx>
            <c:v>Professional qualification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9F-4D35-B195-8D310953E8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9F-4D35-B195-8D310953E8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9F-4D35-B195-8D310953E8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A9F-4D35-B195-8D310953E8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A9F-4D35-B195-8D310953E8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Bookman Old Style" panose="0205060405050502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demographics!$N$1:$N$5</c:f>
              <c:strCache>
                <c:ptCount val="5"/>
                <c:pt idx="0">
                  <c:v>Consumer Experience Certification</c:v>
                </c:pt>
                <c:pt idx="1">
                  <c:v>Insurance Certification, ACII, AIII, AIIK,</c:v>
                </c:pt>
                <c:pt idx="2">
                  <c:v>CPA</c:v>
                </c:pt>
                <c:pt idx="3">
                  <c:v>Law</c:v>
                </c:pt>
                <c:pt idx="4">
                  <c:v>Auditor Qualification</c:v>
                </c:pt>
              </c:strCache>
            </c:strRef>
          </c:cat>
          <c:val>
            <c:numRef>
              <c:f>demographics!$O$1:$O$5</c:f>
              <c:numCache>
                <c:formatCode>0%</c:formatCode>
                <c:ptCount val="5"/>
                <c:pt idx="0">
                  <c:v>0.216</c:v>
                </c:pt>
                <c:pt idx="1">
                  <c:v>0.48599999999999999</c:v>
                </c:pt>
                <c:pt idx="2">
                  <c:v>0.108</c:v>
                </c:pt>
                <c:pt idx="3">
                  <c:v>0.13500000000000001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9F-4D35-B195-8D310953E8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66920649630774"/>
          <c:y val="5.8077201572995042E-2"/>
          <c:w val="0.36843854319287583"/>
          <c:h val="0.94192279842700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bg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8595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'three years'!$A$1:$A$7</c:f>
              <c:strCache>
                <c:ptCount val="7"/>
                <c:pt idx="0">
                  <c:v>Culture</c:v>
                </c:pt>
                <c:pt idx="1">
                  <c:v>Products and services</c:v>
                </c:pt>
                <c:pt idx="2">
                  <c:v>Clear and Apprpriate Information</c:v>
                </c:pt>
                <c:pt idx="3">
                  <c:v>Advice to Customers</c:v>
                </c:pt>
                <c:pt idx="4">
                  <c:v>Performance and Expectation</c:v>
                </c:pt>
                <c:pt idx="5">
                  <c:v>Claims and Complaints Handling</c:v>
                </c:pt>
                <c:pt idx="6">
                  <c:v>Industry Average</c:v>
                </c:pt>
              </c:strCache>
            </c:strRef>
          </c:cat>
          <c:val>
            <c:numRef>
              <c:f>'three years'!$B$1:$B$7</c:f>
              <c:numCache>
                <c:formatCode>0%</c:formatCode>
                <c:ptCount val="7"/>
                <c:pt idx="0">
                  <c:v>0.84</c:v>
                </c:pt>
                <c:pt idx="1">
                  <c:v>0.91</c:v>
                </c:pt>
                <c:pt idx="2">
                  <c:v>0.93</c:v>
                </c:pt>
                <c:pt idx="3">
                  <c:v>0.91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2-4AEE-B7B6-918AF303095B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'three years'!$A$1:$A$7</c:f>
              <c:strCache>
                <c:ptCount val="7"/>
                <c:pt idx="0">
                  <c:v>Culture</c:v>
                </c:pt>
                <c:pt idx="1">
                  <c:v>Products and services</c:v>
                </c:pt>
                <c:pt idx="2">
                  <c:v>Clear and Apprpriate Information</c:v>
                </c:pt>
                <c:pt idx="3">
                  <c:v>Advice to Customers</c:v>
                </c:pt>
                <c:pt idx="4">
                  <c:v>Performance and Expectation</c:v>
                </c:pt>
                <c:pt idx="5">
                  <c:v>Claims and Complaints Handling</c:v>
                </c:pt>
                <c:pt idx="6">
                  <c:v>Industry Average</c:v>
                </c:pt>
              </c:strCache>
            </c:strRef>
          </c:cat>
          <c:val>
            <c:numRef>
              <c:f>'three years'!$C$1:$C$7</c:f>
              <c:numCache>
                <c:formatCode>0%</c:formatCode>
                <c:ptCount val="7"/>
                <c:pt idx="0">
                  <c:v>0.78</c:v>
                </c:pt>
                <c:pt idx="1">
                  <c:v>0.83</c:v>
                </c:pt>
                <c:pt idx="2">
                  <c:v>0.83</c:v>
                </c:pt>
                <c:pt idx="3">
                  <c:v>0.83</c:v>
                </c:pt>
                <c:pt idx="4">
                  <c:v>0.81</c:v>
                </c:pt>
                <c:pt idx="5">
                  <c:v>0.81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2-4AEE-B7B6-918AF303095B}"/>
            </c:ext>
          </c:extLst>
        </c:ser>
        <c:ser>
          <c:idx val="2"/>
          <c:order val="2"/>
          <c:tx>
            <c:v>2017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'three years'!$A$1:$A$7</c:f>
              <c:strCache>
                <c:ptCount val="7"/>
                <c:pt idx="0">
                  <c:v>Culture</c:v>
                </c:pt>
                <c:pt idx="1">
                  <c:v>Products and services</c:v>
                </c:pt>
                <c:pt idx="2">
                  <c:v>Clear and Apprpriate Information</c:v>
                </c:pt>
                <c:pt idx="3">
                  <c:v>Advice to Customers</c:v>
                </c:pt>
                <c:pt idx="4">
                  <c:v>Performance and Expectation</c:v>
                </c:pt>
                <c:pt idx="5">
                  <c:v>Claims and Complaints Handling</c:v>
                </c:pt>
                <c:pt idx="6">
                  <c:v>Industry Average</c:v>
                </c:pt>
              </c:strCache>
            </c:strRef>
          </c:cat>
          <c:val>
            <c:numRef>
              <c:f>'three years'!$D$1:$D$7</c:f>
              <c:numCache>
                <c:formatCode>0%</c:formatCode>
                <c:ptCount val="7"/>
                <c:pt idx="0">
                  <c:v>0.68</c:v>
                </c:pt>
                <c:pt idx="1">
                  <c:v>0.83</c:v>
                </c:pt>
                <c:pt idx="2">
                  <c:v>0.8</c:v>
                </c:pt>
                <c:pt idx="3">
                  <c:v>0.81</c:v>
                </c:pt>
                <c:pt idx="4">
                  <c:v>0.78</c:v>
                </c:pt>
                <c:pt idx="5">
                  <c:v>0.77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D2-4AEE-B7B6-918AF30309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373504"/>
        <c:axId val="128375040"/>
      </c:barChart>
      <c:catAx>
        <c:axId val="1283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28375040"/>
        <c:crosses val="autoZero"/>
        <c:auto val="1"/>
        <c:lblAlgn val="ctr"/>
        <c:lblOffset val="100"/>
        <c:noMultiLvlLbl val="0"/>
      </c:catAx>
      <c:valAx>
        <c:axId val="1283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6718705461436004E-2"/>
          <c:w val="0.62832926942099632"/>
          <c:h val="0.93328129453856401"/>
        </c:manualLayout>
      </c:layout>
      <c:barChart>
        <c:barDir val="col"/>
        <c:grouping val="stacked"/>
        <c:varyColors val="0"/>
        <c:ser>
          <c:idx val="1"/>
          <c:order val="0"/>
          <c:tx>
            <c:v>Yes</c:v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(Culture!$C$34,Culture!$F$34)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Culture!$D$35:$D$36</c:f>
              <c:numCache>
                <c:formatCode>0%</c:formatCode>
                <c:ptCount val="2"/>
                <c:pt idx="0">
                  <c:v>0.82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E-4371-B15E-435B9244F223}"/>
            </c:ext>
          </c:extLst>
        </c:ser>
        <c:ser>
          <c:idx val="0"/>
          <c:order val="1"/>
          <c:tx>
            <c:v>No</c:v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(Culture!$C$34,Culture!$F$34)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Culture!$E$35:$E$36</c:f>
              <c:numCache>
                <c:formatCode>0%</c:formatCode>
                <c:ptCount val="2"/>
                <c:pt idx="0">
                  <c:v>0.18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E-4371-B15E-435B9244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292736"/>
        <c:axId val="128294272"/>
      </c:barChart>
      <c:catAx>
        <c:axId val="1282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94272"/>
        <c:crosses val="autoZero"/>
        <c:auto val="1"/>
        <c:lblAlgn val="ctr"/>
        <c:lblOffset val="100"/>
        <c:noMultiLvlLbl val="0"/>
      </c:catAx>
      <c:valAx>
        <c:axId val="1282942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536411195523021"/>
          <c:y val="0.24044833689959336"/>
          <c:w val="0.37705680466247121"/>
          <c:h val="0.46341705274916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58595B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Culture!$E$1:$E$8</c:f>
              <c:strCache>
                <c:ptCount val="8"/>
                <c:pt idx="0">
                  <c:v>Leadership</c:v>
                </c:pt>
                <c:pt idx="1">
                  <c:v>Strategy</c:v>
                </c:pt>
                <c:pt idx="2">
                  <c:v>Decision Making</c:v>
                </c:pt>
                <c:pt idx="3">
                  <c:v>Performance management</c:v>
                </c:pt>
                <c:pt idx="4">
                  <c:v>Control and Governance</c:v>
                </c:pt>
                <c:pt idx="5">
                  <c:v>Reward</c:v>
                </c:pt>
                <c:pt idx="6">
                  <c:v>Management Information</c:v>
                </c:pt>
                <c:pt idx="7">
                  <c:v>Industry Average</c:v>
                </c:pt>
              </c:strCache>
            </c:strRef>
          </c:cat>
          <c:val>
            <c:numRef>
              <c:f>Culture!$F$1:$F$8</c:f>
              <c:numCache>
                <c:formatCode>0%</c:formatCode>
                <c:ptCount val="8"/>
                <c:pt idx="0">
                  <c:v>0.87</c:v>
                </c:pt>
                <c:pt idx="1">
                  <c:v>0.92500000000000004</c:v>
                </c:pt>
                <c:pt idx="2">
                  <c:v>0.83299999999999996</c:v>
                </c:pt>
                <c:pt idx="3">
                  <c:v>0.81499999999999995</c:v>
                </c:pt>
                <c:pt idx="4">
                  <c:v>0.84499999999999997</c:v>
                </c:pt>
                <c:pt idx="5">
                  <c:v>0.76200000000000001</c:v>
                </c:pt>
                <c:pt idx="6">
                  <c:v>0.80300000000000005</c:v>
                </c:pt>
                <c:pt idx="7">
                  <c:v>0.83614285714285719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A-4EC2-B6F6-2E61931B1B51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Culture!$E$1:$E$8</c:f>
              <c:strCache>
                <c:ptCount val="8"/>
                <c:pt idx="0">
                  <c:v>Leadership</c:v>
                </c:pt>
                <c:pt idx="1">
                  <c:v>Strategy</c:v>
                </c:pt>
                <c:pt idx="2">
                  <c:v>Decision Making</c:v>
                </c:pt>
                <c:pt idx="3">
                  <c:v>Performance management</c:v>
                </c:pt>
                <c:pt idx="4">
                  <c:v>Control and Governance</c:v>
                </c:pt>
                <c:pt idx="5">
                  <c:v>Reward</c:v>
                </c:pt>
                <c:pt idx="6">
                  <c:v>Management Information</c:v>
                </c:pt>
                <c:pt idx="7">
                  <c:v>Industry Average</c:v>
                </c:pt>
              </c:strCache>
            </c:strRef>
          </c:cat>
          <c:val>
            <c:numRef>
              <c:f>Culture!$G$1:$G$8</c:f>
              <c:numCache>
                <c:formatCode>0%</c:formatCode>
                <c:ptCount val="8"/>
                <c:pt idx="0">
                  <c:v>0.8</c:v>
                </c:pt>
                <c:pt idx="1">
                  <c:v>0.86</c:v>
                </c:pt>
                <c:pt idx="2">
                  <c:v>0.8</c:v>
                </c:pt>
                <c:pt idx="3">
                  <c:v>0.78</c:v>
                </c:pt>
                <c:pt idx="4">
                  <c:v>0.77</c:v>
                </c:pt>
                <c:pt idx="5">
                  <c:v>0.74</c:v>
                </c:pt>
                <c:pt idx="6">
                  <c:v>0.7</c:v>
                </c:pt>
                <c:pt idx="7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A-4EC2-B6F6-2E61931B1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765376"/>
        <c:axId val="129766912"/>
      </c:barChart>
      <c:catAx>
        <c:axId val="1297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8595B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29766912"/>
        <c:crosses val="autoZero"/>
        <c:auto val="1"/>
        <c:lblAlgn val="ctr"/>
        <c:lblOffset val="100"/>
        <c:noMultiLvlLbl val="0"/>
      </c:catAx>
      <c:valAx>
        <c:axId val="1297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EAD5-F711-413A-836C-4C3BEAF86453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E6FF-F7CA-467F-B4E3-E206D9268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8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4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8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4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6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5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4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2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8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9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8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1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92629" y="2325491"/>
            <a:ext cx="8108496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903514" y="2871000"/>
            <a:ext cx="809761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accent3"/>
                </a:solidFill>
                <a:latin typeface="Bookman Old Style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4" name="Text Box 22"/>
          <p:cNvSpPr txBox="1">
            <a:spLocks noChangeArrowheads="1"/>
          </p:cNvSpPr>
          <p:nvPr userDrawn="1"/>
        </p:nvSpPr>
        <p:spPr bwMode="auto">
          <a:xfrm>
            <a:off x="354013" y="6490156"/>
            <a:ext cx="9666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58595B"/>
                </a:solidFill>
                <a:effectLst/>
                <a:latin typeface="Bookman Old Style" pitchFamily="18" charset="0"/>
                <a:cs typeface="Arial" pitchFamily="34" charset="0"/>
              </a:rPr>
              <a:t>Date 2013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58595B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 userDrawn="1"/>
        </p:nvSpPr>
        <p:spPr bwMode="gray">
          <a:xfrm>
            <a:off x="2413000" y="6515100"/>
            <a:ext cx="5105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Arial" pitchFamily="34" charset="0"/>
              </a:rPr>
              <a:t>© 2013 IRA.  All rights reserved. Contains IRA‘s Confidential and Proprietary information and </a:t>
            </a:r>
            <a:b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Arial" pitchFamily="34" charset="0"/>
              </a:rPr>
              <a:t>may not </a:t>
            </a:r>
            <a:r>
              <a:rPr kumimoji="0" lang="en-GB" sz="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Arial" pitchFamily="34" charset="0"/>
              </a:rPr>
              <a:t>bedisclosed</a:t>
            </a: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cs typeface="Arial" pitchFamily="34" charset="0"/>
              </a:rPr>
              <a:t> or reproduced without the prior written consent of IRA.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2390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990" y="338559"/>
            <a:ext cx="2270809" cy="129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2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8724900" y="0"/>
            <a:ext cx="419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 pitchFamily="18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515" y="218816"/>
            <a:ext cx="1440186" cy="8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itel 1"/>
          <p:cNvSpPr>
            <a:spLocks noGrp="1"/>
          </p:cNvSpPr>
          <p:nvPr>
            <p:ph type="title" hasCustomPrompt="1"/>
          </p:nvPr>
        </p:nvSpPr>
        <p:spPr>
          <a:xfrm>
            <a:off x="503097" y="402215"/>
            <a:ext cx="635490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 dirty="0"/>
              <a:t>Presentation slide title goes here </a:t>
            </a:r>
            <a:br>
              <a:rPr lang="en-US" noProof="0" dirty="0"/>
            </a:br>
            <a:r>
              <a:rPr lang="en-US" noProof="0" dirty="0"/>
              <a:t>Presentation slide line 2 title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"/>
          </p:nvPr>
        </p:nvSpPr>
        <p:spPr>
          <a:xfrm>
            <a:off x="511631" y="1333499"/>
            <a:ext cx="7750626" cy="498021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5" name="TextBox 54"/>
          <p:cNvSpPr txBox="1"/>
          <p:nvPr userDrawn="1"/>
        </p:nvSpPr>
        <p:spPr>
          <a:xfrm rot="16200000">
            <a:off x="8390264" y="5988536"/>
            <a:ext cx="110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t>IRA ©</a:t>
            </a:r>
            <a:r>
              <a:rPr lang="en-US" sz="1200" baseline="0" dirty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t>2013</a:t>
            </a:r>
            <a:endParaRPr lang="en-US" sz="12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8216900" y="6235700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DBC42A-A0B6-4F87-9004-A41C480C3024}" type="slidenum">
              <a:rPr lang="en-US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pPr algn="ctr"/>
              <a:t>‹#›</a:t>
            </a:fld>
            <a:endParaRPr lang="en-US" dirty="0">
              <a:solidFill>
                <a:schemeClr val="tx2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1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"/>
            <a:ext cx="9144000" cy="68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7300" y="6022201"/>
            <a:ext cx="48768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1000"/>
              </a:spcBef>
              <a:buNone/>
              <a:defRPr sz="2000" b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000" y="1428498"/>
            <a:ext cx="4241800" cy="8863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accent3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797800" y="6362700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6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6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81" name="Freeform 9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2504" y="0"/>
              </a:cxn>
              <a:cxn ang="0">
                <a:pos x="3996" y="928"/>
              </a:cxn>
              <a:cxn ang="0">
                <a:pos x="1126" y="2662"/>
              </a:cxn>
              <a:cxn ang="0">
                <a:pos x="0" y="1956"/>
              </a:cxn>
              <a:cxn ang="0">
                <a:pos x="0" y="2142"/>
              </a:cxn>
              <a:cxn ang="0">
                <a:pos x="1126" y="2848"/>
              </a:cxn>
              <a:cxn ang="0">
                <a:pos x="3158" y="1618"/>
              </a:cxn>
              <a:cxn ang="0">
                <a:pos x="4018" y="2158"/>
              </a:cxn>
              <a:cxn ang="0">
                <a:pos x="1154" y="3926"/>
              </a:cxn>
              <a:cxn ang="0">
                <a:pos x="0" y="321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2504" y="0"/>
              </a:cxn>
            </a:cxnLst>
            <a:rect l="0" t="0" r="r" b="b"/>
            <a:pathLst>
              <a:path w="5760" h="4320">
                <a:moveTo>
                  <a:pt x="2504" y="0"/>
                </a:moveTo>
                <a:lnTo>
                  <a:pt x="3996" y="928"/>
                </a:lnTo>
                <a:lnTo>
                  <a:pt x="1126" y="2662"/>
                </a:lnTo>
                <a:lnTo>
                  <a:pt x="0" y="1956"/>
                </a:lnTo>
                <a:lnTo>
                  <a:pt x="0" y="2142"/>
                </a:lnTo>
                <a:lnTo>
                  <a:pt x="1126" y="2848"/>
                </a:lnTo>
                <a:lnTo>
                  <a:pt x="3158" y="1618"/>
                </a:lnTo>
                <a:lnTo>
                  <a:pt x="4018" y="2158"/>
                </a:lnTo>
                <a:lnTo>
                  <a:pt x="1154" y="3926"/>
                </a:lnTo>
                <a:lnTo>
                  <a:pt x="0" y="3214"/>
                </a:ln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2504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284682" name="Freeform 10"/>
          <p:cNvSpPr>
            <a:spLocks/>
          </p:cNvSpPr>
          <p:nvPr userDrawn="1"/>
        </p:nvSpPr>
        <p:spPr bwMode="auto">
          <a:xfrm>
            <a:off x="0" y="2568575"/>
            <a:ext cx="6378575" cy="3663950"/>
          </a:xfrm>
          <a:custGeom>
            <a:avLst/>
            <a:gdLst/>
            <a:ahLst/>
            <a:cxnLst>
              <a:cxn ang="0">
                <a:pos x="4018" y="540"/>
              </a:cxn>
              <a:cxn ang="0">
                <a:pos x="3158" y="0"/>
              </a:cxn>
              <a:cxn ang="0">
                <a:pos x="1126" y="1230"/>
              </a:cxn>
              <a:cxn ang="0">
                <a:pos x="0" y="524"/>
              </a:cxn>
              <a:cxn ang="0">
                <a:pos x="0" y="1596"/>
              </a:cxn>
              <a:cxn ang="0">
                <a:pos x="1154" y="2308"/>
              </a:cxn>
              <a:cxn ang="0">
                <a:pos x="4018" y="540"/>
              </a:cxn>
            </a:cxnLst>
            <a:rect l="0" t="0" r="r" b="b"/>
            <a:pathLst>
              <a:path w="4018" h="2308">
                <a:moveTo>
                  <a:pt x="4018" y="540"/>
                </a:moveTo>
                <a:lnTo>
                  <a:pt x="3158" y="0"/>
                </a:lnTo>
                <a:lnTo>
                  <a:pt x="1126" y="1230"/>
                </a:lnTo>
                <a:lnTo>
                  <a:pt x="0" y="524"/>
                </a:lnTo>
                <a:lnTo>
                  <a:pt x="0" y="1596"/>
                </a:lnTo>
                <a:lnTo>
                  <a:pt x="1154" y="2308"/>
                </a:lnTo>
                <a:lnTo>
                  <a:pt x="4018" y="5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797300" y="6022201"/>
            <a:ext cx="48768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1000"/>
              </a:spcBef>
              <a:buNone/>
              <a:defRPr sz="2000" b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508000" y="1428498"/>
            <a:ext cx="4241800" cy="8863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797800" y="636270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4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3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2504" y="0"/>
              </a:cxn>
              <a:cxn ang="0">
                <a:pos x="3996" y="928"/>
              </a:cxn>
              <a:cxn ang="0">
                <a:pos x="1126" y="2662"/>
              </a:cxn>
              <a:cxn ang="0">
                <a:pos x="0" y="1956"/>
              </a:cxn>
              <a:cxn ang="0">
                <a:pos x="0" y="2142"/>
              </a:cxn>
              <a:cxn ang="0">
                <a:pos x="1126" y="2848"/>
              </a:cxn>
              <a:cxn ang="0">
                <a:pos x="3158" y="1618"/>
              </a:cxn>
              <a:cxn ang="0">
                <a:pos x="4018" y="2158"/>
              </a:cxn>
              <a:cxn ang="0">
                <a:pos x="1154" y="3926"/>
              </a:cxn>
              <a:cxn ang="0">
                <a:pos x="0" y="321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2504" y="0"/>
              </a:cxn>
            </a:cxnLst>
            <a:rect l="0" t="0" r="r" b="b"/>
            <a:pathLst>
              <a:path w="5760" h="4320">
                <a:moveTo>
                  <a:pt x="2504" y="0"/>
                </a:moveTo>
                <a:lnTo>
                  <a:pt x="3996" y="928"/>
                </a:lnTo>
                <a:lnTo>
                  <a:pt x="1126" y="2662"/>
                </a:lnTo>
                <a:lnTo>
                  <a:pt x="0" y="1956"/>
                </a:lnTo>
                <a:lnTo>
                  <a:pt x="0" y="2142"/>
                </a:lnTo>
                <a:lnTo>
                  <a:pt x="1126" y="2848"/>
                </a:lnTo>
                <a:lnTo>
                  <a:pt x="3158" y="1618"/>
                </a:lnTo>
                <a:lnTo>
                  <a:pt x="4018" y="2158"/>
                </a:lnTo>
                <a:lnTo>
                  <a:pt x="1154" y="3926"/>
                </a:lnTo>
                <a:lnTo>
                  <a:pt x="0" y="3214"/>
                </a:ln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250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0" y="2568575"/>
            <a:ext cx="6378575" cy="3663950"/>
          </a:xfrm>
          <a:custGeom>
            <a:avLst/>
            <a:gdLst/>
            <a:ahLst/>
            <a:cxnLst>
              <a:cxn ang="0">
                <a:pos x="4018" y="540"/>
              </a:cxn>
              <a:cxn ang="0">
                <a:pos x="3158" y="0"/>
              </a:cxn>
              <a:cxn ang="0">
                <a:pos x="1126" y="1230"/>
              </a:cxn>
              <a:cxn ang="0">
                <a:pos x="0" y="524"/>
              </a:cxn>
              <a:cxn ang="0">
                <a:pos x="0" y="1596"/>
              </a:cxn>
              <a:cxn ang="0">
                <a:pos x="1154" y="2308"/>
              </a:cxn>
              <a:cxn ang="0">
                <a:pos x="4018" y="540"/>
              </a:cxn>
            </a:cxnLst>
            <a:rect l="0" t="0" r="r" b="b"/>
            <a:pathLst>
              <a:path w="4018" h="2308">
                <a:moveTo>
                  <a:pt x="4018" y="540"/>
                </a:moveTo>
                <a:lnTo>
                  <a:pt x="3158" y="0"/>
                </a:lnTo>
                <a:lnTo>
                  <a:pt x="1126" y="1230"/>
                </a:lnTo>
                <a:lnTo>
                  <a:pt x="0" y="524"/>
                </a:lnTo>
                <a:lnTo>
                  <a:pt x="0" y="1596"/>
                </a:lnTo>
                <a:lnTo>
                  <a:pt x="1154" y="2308"/>
                </a:lnTo>
                <a:lnTo>
                  <a:pt x="4018" y="5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7300" y="6022201"/>
            <a:ext cx="48768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1000"/>
              </a:spcBef>
              <a:buNone/>
              <a:defRPr sz="2000" b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000" y="1428498"/>
            <a:ext cx="4241800" cy="8863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accent6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" name="TextBox 50"/>
          <p:cNvSpPr txBox="1"/>
          <p:nvPr/>
        </p:nvSpPr>
        <p:spPr>
          <a:xfrm>
            <a:off x="7797800" y="636270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4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97800" y="636270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4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4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2504" y="0"/>
              </a:cxn>
              <a:cxn ang="0">
                <a:pos x="3996" y="928"/>
              </a:cxn>
              <a:cxn ang="0">
                <a:pos x="1126" y="2662"/>
              </a:cxn>
              <a:cxn ang="0">
                <a:pos x="0" y="1956"/>
              </a:cxn>
              <a:cxn ang="0">
                <a:pos x="0" y="2142"/>
              </a:cxn>
              <a:cxn ang="0">
                <a:pos x="1126" y="2848"/>
              </a:cxn>
              <a:cxn ang="0">
                <a:pos x="3158" y="1618"/>
              </a:cxn>
              <a:cxn ang="0">
                <a:pos x="4018" y="2158"/>
              </a:cxn>
              <a:cxn ang="0">
                <a:pos x="1154" y="3926"/>
              </a:cxn>
              <a:cxn ang="0">
                <a:pos x="0" y="321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2504" y="0"/>
              </a:cxn>
            </a:cxnLst>
            <a:rect l="0" t="0" r="r" b="b"/>
            <a:pathLst>
              <a:path w="5760" h="4320">
                <a:moveTo>
                  <a:pt x="2504" y="0"/>
                </a:moveTo>
                <a:lnTo>
                  <a:pt x="3996" y="928"/>
                </a:lnTo>
                <a:lnTo>
                  <a:pt x="1126" y="2662"/>
                </a:lnTo>
                <a:lnTo>
                  <a:pt x="0" y="1956"/>
                </a:lnTo>
                <a:lnTo>
                  <a:pt x="0" y="2142"/>
                </a:lnTo>
                <a:lnTo>
                  <a:pt x="1126" y="2848"/>
                </a:lnTo>
                <a:lnTo>
                  <a:pt x="3158" y="1618"/>
                </a:lnTo>
                <a:lnTo>
                  <a:pt x="4018" y="2158"/>
                </a:lnTo>
                <a:lnTo>
                  <a:pt x="1154" y="3926"/>
                </a:lnTo>
                <a:lnTo>
                  <a:pt x="0" y="3214"/>
                </a:ln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2504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14" name="Freeform 10"/>
          <p:cNvSpPr>
            <a:spLocks/>
          </p:cNvSpPr>
          <p:nvPr userDrawn="1"/>
        </p:nvSpPr>
        <p:spPr bwMode="auto">
          <a:xfrm>
            <a:off x="0" y="2568575"/>
            <a:ext cx="6378575" cy="3663950"/>
          </a:xfrm>
          <a:custGeom>
            <a:avLst/>
            <a:gdLst/>
            <a:ahLst/>
            <a:cxnLst>
              <a:cxn ang="0">
                <a:pos x="4018" y="540"/>
              </a:cxn>
              <a:cxn ang="0">
                <a:pos x="3158" y="0"/>
              </a:cxn>
              <a:cxn ang="0">
                <a:pos x="1126" y="1230"/>
              </a:cxn>
              <a:cxn ang="0">
                <a:pos x="0" y="524"/>
              </a:cxn>
              <a:cxn ang="0">
                <a:pos x="0" y="1596"/>
              </a:cxn>
              <a:cxn ang="0">
                <a:pos x="1154" y="2308"/>
              </a:cxn>
              <a:cxn ang="0">
                <a:pos x="4018" y="540"/>
              </a:cxn>
            </a:cxnLst>
            <a:rect l="0" t="0" r="r" b="b"/>
            <a:pathLst>
              <a:path w="4018" h="2308">
                <a:moveTo>
                  <a:pt x="4018" y="540"/>
                </a:moveTo>
                <a:lnTo>
                  <a:pt x="3158" y="0"/>
                </a:lnTo>
                <a:lnTo>
                  <a:pt x="1126" y="1230"/>
                </a:lnTo>
                <a:lnTo>
                  <a:pt x="0" y="524"/>
                </a:lnTo>
                <a:lnTo>
                  <a:pt x="0" y="1596"/>
                </a:lnTo>
                <a:lnTo>
                  <a:pt x="1154" y="2308"/>
                </a:lnTo>
                <a:lnTo>
                  <a:pt x="4018" y="5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Bookman Old Style" pitchFamily="18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3797300" y="6022201"/>
            <a:ext cx="48768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1000"/>
              </a:spcBef>
              <a:buNone/>
              <a:defRPr sz="2000" b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508000" y="1428498"/>
            <a:ext cx="4241800" cy="8863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3200" b="1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97800" y="636270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4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797800" y="6362700"/>
            <a:ext cx="97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0AF89B5-AB6B-44ED-8714-6019374C1463}" type="slidenum">
              <a:rPr lang="en-US" sz="1400" smtClean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985" y="218816"/>
            <a:ext cx="1440186" cy="8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79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3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30086" y="2100943"/>
            <a:ext cx="2166257" cy="2645228"/>
          </a:xfrm>
          <a:prstGeom prst="rect">
            <a:avLst/>
          </a:prstGeom>
          <a:solidFill>
            <a:srgbClr val="F5EBD7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24900" y="0"/>
            <a:ext cx="419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515" y="218816"/>
            <a:ext cx="1440186" cy="8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 rot="16200000">
            <a:off x="8402964" y="6001236"/>
            <a:ext cx="107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t>IRA ©</a:t>
            </a:r>
            <a:r>
              <a:rPr lang="en-US" sz="1200" baseline="0" dirty="0">
                <a:solidFill>
                  <a:srgbClr val="58595B"/>
                </a:solidFill>
                <a:latin typeface="Bookman Old Style" pitchFamily="18" charset="0"/>
                <a:cs typeface="Arial" pitchFamily="34" charset="0"/>
              </a:rPr>
              <a:t>2013</a:t>
            </a:r>
            <a:endParaRPr lang="en-US" sz="1200" dirty="0">
              <a:solidFill>
                <a:srgbClr val="58595B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216900" y="6235700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DBC42A-A0B6-4F87-9004-A41C480C3024}" type="slidenum">
              <a:rPr lang="en-US" smtClean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rPr>
              <a:pPr algn="ctr"/>
              <a:t>‹#›</a:t>
            </a:fld>
            <a:endParaRPr lang="en-US" dirty="0">
              <a:solidFill>
                <a:schemeClr val="tx2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03097" y="402215"/>
            <a:ext cx="635490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 baseline="0">
                <a:solidFill>
                  <a:schemeClr val="tx2"/>
                </a:solidFill>
                <a:latin typeface="Bookman Old Style" pitchFamily="18" charset="0"/>
                <a:cs typeface="Arial" pitchFamily="34" charset="0"/>
              </a:defRPr>
            </a:lvl1pPr>
          </a:lstStyle>
          <a:p>
            <a:r>
              <a:rPr lang="en-US" noProof="0" dirty="0"/>
              <a:t>Presentation slide title goes here </a:t>
            </a:r>
            <a:br>
              <a:rPr lang="en-US" noProof="0" dirty="0"/>
            </a:br>
            <a:r>
              <a:rPr lang="en-US" noProof="0" dirty="0"/>
              <a:t>Presentation slide line 2 title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695699" y="2044700"/>
            <a:ext cx="4566557" cy="36957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1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10" r:id="rId5"/>
    <p:sldLayoutId id="2147483711" r:id="rId6"/>
    <p:sldLayoutId id="2147483700" r:id="rId7"/>
    <p:sldLayoutId id="2147483701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ds.yahoo.com/_ylt=A0PDoS7Qlv9MGiMACFCjzbkF/SIG=1306i06d8/EXP=1291905104/**http:/www.writing-success.net/blog/wp-content/uploads/2009/03/thank-you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3" name="Picture 21"/>
          <p:cNvPicPr>
            <a:picLocks noChangeAspect="1" noChangeArrowheads="1"/>
          </p:cNvPicPr>
          <p:nvPr/>
        </p:nvPicPr>
        <p:blipFill>
          <a:blip r:embed="rId3" cstate="print"/>
          <a:srcRect l="19439" t="731" r="20815" b="585"/>
          <a:stretch>
            <a:fillRect/>
          </a:stretch>
        </p:blipFill>
        <p:spPr bwMode="auto">
          <a:xfrm>
            <a:off x="0" y="0"/>
            <a:ext cx="5366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9" name="Picture 17"/>
          <p:cNvPicPr>
            <a:picLocks noChangeAspect="1" noChangeArrowheads="1"/>
          </p:cNvPicPr>
          <p:nvPr/>
        </p:nvPicPr>
        <p:blipFill>
          <a:blip r:embed="rId4" cstate="print"/>
          <a:srcRect r="1321" b="950"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el 26"/>
          <p:cNvSpPr>
            <a:spLocks noGrp="1"/>
          </p:cNvSpPr>
          <p:nvPr>
            <p:ph type="ctrTitle"/>
          </p:nvPr>
        </p:nvSpPr>
        <p:spPr>
          <a:xfrm>
            <a:off x="4519315" y="4465232"/>
            <a:ext cx="4596064" cy="664797"/>
          </a:xfrm>
        </p:spPr>
        <p:txBody>
          <a:bodyPr/>
          <a:lstStyle/>
          <a:p>
            <a:pPr lvl="0" algn="ctr"/>
            <a:r>
              <a:rPr lang="en-US" sz="2400" dirty="0">
                <a:latin typeface="Bookman Old Style" pitchFamily="18" charset="0"/>
              </a:rPr>
              <a:t>TCF IMPLEMENTATION PROGRESS</a:t>
            </a:r>
          </a:p>
        </p:txBody>
      </p:sp>
      <p:sp>
        <p:nvSpPr>
          <p:cNvPr id="28" name="Untertitel 27"/>
          <p:cNvSpPr>
            <a:spLocks noGrp="1"/>
          </p:cNvSpPr>
          <p:nvPr>
            <p:ph type="subTitle" idx="1"/>
          </p:nvPr>
        </p:nvSpPr>
        <p:spPr>
          <a:xfrm>
            <a:off x="4523874" y="5475127"/>
            <a:ext cx="4620126" cy="66479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58595B"/>
                </a:solidFill>
              </a:rPr>
              <a:t>Self-Assessment Survey Findings</a:t>
            </a:r>
            <a:endParaRPr lang="en-US" sz="2400" dirty="0">
              <a:solidFill>
                <a:srgbClr val="58595B"/>
              </a:solidFill>
              <a:latin typeface="Bookman Old Style" pitchFamily="18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308" y="341805"/>
            <a:ext cx="2573251" cy="14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 Box 22"/>
          <p:cNvSpPr txBox="1">
            <a:spLocks noChangeArrowheads="1"/>
          </p:cNvSpPr>
          <p:nvPr/>
        </p:nvSpPr>
        <p:spPr bwMode="gray">
          <a:xfrm>
            <a:off x="4025901" y="6409488"/>
            <a:ext cx="47014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cs typeface="Arial" pitchFamily="34" charset="0"/>
              </a:rPr>
              <a:t>© 2019 IRA.  All rights reserved. Contains IRA‘s Confidential and Proprietary information and </a:t>
            </a:r>
            <a:b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cs typeface="Arial" pitchFamily="34" charset="0"/>
              </a:rPr>
              <a:t>may not be disclosed or reproduced without the prior written consent of IRA.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7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164" y="649921"/>
            <a:ext cx="3439391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Demographics</a:t>
            </a:r>
            <a:endParaRPr lang="de-DE" sz="12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736483"/>
              </p:ext>
            </p:extLst>
          </p:nvPr>
        </p:nvGraphicFramePr>
        <p:xfrm>
          <a:off x="111574" y="1397480"/>
          <a:ext cx="4076700" cy="362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47292"/>
              </p:ext>
            </p:extLst>
          </p:nvPr>
        </p:nvGraphicFramePr>
        <p:xfrm>
          <a:off x="4316862" y="1397480"/>
          <a:ext cx="4076700" cy="362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96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90" y="497211"/>
            <a:ext cx="3896591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Demographics</a:t>
            </a:r>
            <a:endParaRPr lang="de-DE" sz="1200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09262"/>
              </p:ext>
            </p:extLst>
          </p:nvPr>
        </p:nvGraphicFramePr>
        <p:xfrm>
          <a:off x="254449" y="1134309"/>
          <a:ext cx="7661275" cy="550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7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3" y="461018"/>
            <a:ext cx="6821213" cy="2769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Implementation of TCF outcomes</a:t>
            </a:r>
            <a:endParaRPr lang="de-D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972697"/>
              </p:ext>
            </p:extLst>
          </p:nvPr>
        </p:nvGraphicFramePr>
        <p:xfrm>
          <a:off x="468591" y="1135117"/>
          <a:ext cx="8246852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81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4" y="613470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Culture</a:t>
            </a:r>
            <a:endParaRPr lang="de-DE" dirty="0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329863" y="1103255"/>
            <a:ext cx="7138554" cy="2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 of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systems to achieve </a:t>
            </a:r>
            <a:r>
              <a:rPr lang="de-DE" b="1" dirty="0">
                <a:latin typeface="Bookman Old Style" pitchFamily="18" charset="0"/>
                <a:cs typeface="Arial" pitchFamily="34" charset="0"/>
              </a:rPr>
              <a:t>c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ulture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55243"/>
              </p:ext>
            </p:extLst>
          </p:nvPr>
        </p:nvGraphicFramePr>
        <p:xfrm>
          <a:off x="810884" y="1735043"/>
          <a:ext cx="6863255" cy="409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15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9443"/>
              </p:ext>
            </p:extLst>
          </p:nvPr>
        </p:nvGraphicFramePr>
        <p:xfrm>
          <a:off x="518173" y="1381010"/>
          <a:ext cx="7953555" cy="489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-259773" y="890955"/>
            <a:ext cx="7138554" cy="2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Level of implementation on </a:t>
            </a:r>
            <a:r>
              <a:rPr lang="de-DE" b="1" dirty="0">
                <a:latin typeface="Bookman Old Style" pitchFamily="18" charset="0"/>
                <a:cs typeface="Arial" pitchFamily="34" charset="0"/>
              </a:rPr>
              <a:t>c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ulture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4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130"/>
            <a:ext cx="6349041" cy="2492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of culture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93109"/>
              </p:ext>
            </p:extLst>
          </p:nvPr>
        </p:nvGraphicFramePr>
        <p:xfrm>
          <a:off x="538367" y="1221616"/>
          <a:ext cx="7850038" cy="503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13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41" y="538775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Products and Services</a:t>
            </a:r>
            <a:endParaRPr lang="de-DE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31748" y="1048754"/>
            <a:ext cx="688869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 of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systems to achieve products and services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76294"/>
              </p:ext>
            </p:extLst>
          </p:nvPr>
        </p:nvGraphicFramePr>
        <p:xfrm>
          <a:off x="956441" y="1780333"/>
          <a:ext cx="6888695" cy="445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10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74" y="524824"/>
            <a:ext cx="6538236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Level of implementation of products and services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01218"/>
              </p:ext>
            </p:extLst>
          </p:nvPr>
        </p:nvGraphicFramePr>
        <p:xfrm>
          <a:off x="276045" y="1155940"/>
          <a:ext cx="8005313" cy="524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99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90" y="467152"/>
            <a:ext cx="6349041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on products and services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998488"/>
              </p:ext>
            </p:extLst>
          </p:nvPr>
        </p:nvGraphicFramePr>
        <p:xfrm>
          <a:off x="681290" y="1232516"/>
          <a:ext cx="7487729" cy="514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43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4" y="497212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Clear and Appropriate information</a:t>
            </a:r>
            <a:endParaRPr lang="de-DE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810883" y="1204342"/>
            <a:ext cx="692472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 of systems to achieve clear and appropriate information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43740"/>
              </p:ext>
            </p:extLst>
          </p:nvPr>
        </p:nvGraphicFramePr>
        <p:xfrm>
          <a:off x="810884" y="1946587"/>
          <a:ext cx="6924729" cy="424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60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97" y="540714"/>
            <a:ext cx="6354903" cy="2769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Contents</a:t>
            </a:r>
            <a:endParaRPr lang="de-DE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097" y="1097759"/>
            <a:ext cx="6173748" cy="4858775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  <a:latin typeface="Bookman Old Style" panose="02050604050505020204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  <a:latin typeface="Bookman Old Style" panose="02050604050505020204" pitchFamily="18" charset="0"/>
              </a:rPr>
              <a:t>TCF outcomes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  <a:latin typeface="Bookman Old Style" panose="02050604050505020204" pitchFamily="18" charset="0"/>
              </a:rPr>
              <a:t>2019 Self-assessment Survey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Objectives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Survey methodology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Survey demographics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Survey Findings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Industry gaps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149758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7" y="640089"/>
            <a:ext cx="6662142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Implementation levels of clear and appropriate information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880768"/>
              </p:ext>
            </p:extLst>
          </p:nvPr>
        </p:nvGraphicFramePr>
        <p:xfrm>
          <a:off x="414067" y="1138687"/>
          <a:ext cx="8108831" cy="502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40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90" y="622836"/>
            <a:ext cx="6349041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of clear and appropriate information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27594"/>
              </p:ext>
            </p:extLst>
          </p:nvPr>
        </p:nvGraphicFramePr>
        <p:xfrm>
          <a:off x="681290" y="1121434"/>
          <a:ext cx="7375781" cy="503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06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091" y="517993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Customer Advice</a:t>
            </a:r>
            <a:endParaRPr lang="de-DE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61091" y="1367879"/>
            <a:ext cx="7531875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 of systems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to achieve customer advice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317375"/>
              </p:ext>
            </p:extLst>
          </p:nvPr>
        </p:nvGraphicFramePr>
        <p:xfrm>
          <a:off x="561091" y="1853535"/>
          <a:ext cx="7531875" cy="447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731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9" y="591875"/>
            <a:ext cx="6286500" cy="2492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Implementation level of customer advice 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011195"/>
              </p:ext>
            </p:extLst>
          </p:nvPr>
        </p:nvGraphicFramePr>
        <p:xfrm>
          <a:off x="241540" y="1035170"/>
          <a:ext cx="8298611" cy="508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883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550279"/>
            <a:ext cx="6349041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on customer advice outcome</a:t>
            </a:r>
            <a:endParaRPr lang="de-DE" sz="1800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934322"/>
              </p:ext>
            </p:extLst>
          </p:nvPr>
        </p:nvGraphicFramePr>
        <p:xfrm>
          <a:off x="552091" y="1104181"/>
          <a:ext cx="7884543" cy="507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09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4" y="497212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Product performance and expectation</a:t>
            </a:r>
            <a:endParaRPr lang="de-DE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657016" y="1204461"/>
            <a:ext cx="741118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 of systems to achieve product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performance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and expectation 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092515"/>
              </p:ext>
            </p:extLst>
          </p:nvPr>
        </p:nvGraphicFramePr>
        <p:xfrm>
          <a:off x="810884" y="1817359"/>
          <a:ext cx="6924729" cy="446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10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5" y="629641"/>
            <a:ext cx="6348844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Implementation level on product performance and expectation 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841711"/>
              </p:ext>
            </p:extLst>
          </p:nvPr>
        </p:nvGraphicFramePr>
        <p:xfrm>
          <a:off x="207034" y="1155939"/>
          <a:ext cx="8315863" cy="524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137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11" y="806286"/>
            <a:ext cx="6348844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of product performance and expectation 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553444"/>
              </p:ext>
            </p:extLst>
          </p:nvPr>
        </p:nvGraphicFramePr>
        <p:xfrm>
          <a:off x="955964" y="1413164"/>
          <a:ext cx="7377545" cy="48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85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98" y="559557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Complaints handling</a:t>
            </a:r>
            <a:endParaRPr lang="de-DE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40309" y="1222406"/>
            <a:ext cx="68788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Availability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of systems to achieve complaints handling sub-outcome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091247"/>
              </p:ext>
            </p:extLst>
          </p:nvPr>
        </p:nvGraphicFramePr>
        <p:xfrm>
          <a:off x="693998" y="1805760"/>
          <a:ext cx="7639511" cy="424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14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09" y="719715"/>
            <a:ext cx="6461773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Implementation level on complaints handling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sub-outcome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10674"/>
              </p:ext>
            </p:extLst>
          </p:nvPr>
        </p:nvGraphicFramePr>
        <p:xfrm>
          <a:off x="552091" y="1138686"/>
          <a:ext cx="7867290" cy="50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29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1631" y="598933"/>
            <a:ext cx="6354903" cy="2769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Introduction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631" y="1047382"/>
            <a:ext cx="8103732" cy="55248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  <a:latin typeface="Bookman Old Style" panose="02050604050505020204" pitchFamily="18" charset="0"/>
              </a:rPr>
              <a:t>TCF is an outcome based best approach to treating customers fairly.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  <a:latin typeface="Bookman Old Style" panose="02050604050505020204" pitchFamily="18" charset="0"/>
              </a:rPr>
              <a:t>TCF Journey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Benchmarking visit to South Africa in 2014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Customization of the TCF framework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Stakeholder sensitization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Circular to the industry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Rollout of the TCF implementation plan in Jan. 2017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Baseline survey in May  2017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58595B"/>
                </a:solidFill>
                <a:latin typeface="Bookman Old Style" pitchFamily="18" charset="0"/>
              </a:rPr>
              <a:t>2018 &amp; 2019 follow-up surveys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100" dirty="0">
              <a:solidFill>
                <a:srgbClr val="58595B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09" y="719715"/>
            <a:ext cx="6461773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of complaints handling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sub-outcome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62515"/>
              </p:ext>
            </p:extLst>
          </p:nvPr>
        </p:nvGraphicFramePr>
        <p:xfrm>
          <a:off x="665018" y="1309255"/>
          <a:ext cx="7720445" cy="504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1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4" y="497212"/>
            <a:ext cx="6176512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Claims handling</a:t>
            </a:r>
            <a:endParaRPr lang="de-DE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415636" y="1024004"/>
            <a:ext cx="673330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Bookman Old Style" pitchFamily="18" charset="0"/>
                <a:cs typeface="Arial" pitchFamily="34" charset="0"/>
              </a:rPr>
              <a:t>Availability of systems to achieve claims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handling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sub-outcome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155062"/>
              </p:ext>
            </p:extLst>
          </p:nvPr>
        </p:nvGraphicFramePr>
        <p:xfrm>
          <a:off x="810884" y="1769921"/>
          <a:ext cx="6924729" cy="424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09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54" y="754291"/>
            <a:ext cx="6706646" cy="2492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Implementation level on claims handling sub-outcome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675815"/>
              </p:ext>
            </p:extLst>
          </p:nvPr>
        </p:nvGraphicFramePr>
        <p:xfrm>
          <a:off x="276045" y="1155940"/>
          <a:ext cx="8212347" cy="495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55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115776"/>
              </p:ext>
            </p:extLst>
          </p:nvPr>
        </p:nvGraphicFramePr>
        <p:xfrm>
          <a:off x="379563" y="1121434"/>
          <a:ext cx="8160588" cy="507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117" y="529498"/>
            <a:ext cx="6349041" cy="498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Gaps in implementation of claims handling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sub-outcome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90" y="386885"/>
            <a:ext cx="6349041" cy="2769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Industry Gaps on TCF implementation</a:t>
            </a:r>
            <a:endParaRPr lang="de-D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815176"/>
              </p:ext>
            </p:extLst>
          </p:nvPr>
        </p:nvGraphicFramePr>
        <p:xfrm>
          <a:off x="345057" y="1086929"/>
          <a:ext cx="8074324" cy="495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61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61940" y="1105967"/>
            <a:ext cx="29005" cy="4744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73421" y="466734"/>
            <a:ext cx="5877717" cy="127846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Way Forward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5944" y="1429619"/>
            <a:ext cx="8256494" cy="173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Bookman Old Style" panose="02050604050505020204" pitchFamily="18" charset="0"/>
              </a:rPr>
              <a:t>Be deliberate on implementation of TCF.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Bookman Old Style" panose="02050604050505020204" pitchFamily="18" charset="0"/>
              </a:rPr>
              <a:t> Implementation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Bookman Old Style" panose="02050604050505020204" pitchFamily="18" charset="0"/>
              </a:rPr>
              <a:t>Implement audit systems to frequently monitor implementation</a:t>
            </a:r>
          </a:p>
          <a:p>
            <a:pPr marL="0" indent="0" algn="ctr">
              <a:buFont typeface="Wingdings 3" charset="2"/>
              <a:buNone/>
            </a:pP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1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61940" y="1105967"/>
            <a:ext cx="29005" cy="4744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95945" y="1259188"/>
            <a:ext cx="7385082" cy="459089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“</a:t>
            </a:r>
            <a:r>
              <a:rPr lang="en-US" sz="2000" i="1" dirty="0"/>
              <a:t>Change is the law of life and those who look only to the past or present are certain to miss the future.”– </a:t>
            </a:r>
            <a:r>
              <a:rPr lang="en-US" sz="2000" dirty="0"/>
              <a:t>John F. Kennedy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685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68700" y="2168525"/>
            <a:ext cx="4294445" cy="25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Teresa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Oino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Policy Research and Development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eaLnBrk="0"/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Insurance Regulatory Authority (IRA)</a:t>
            </a: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P.O BOX 43505 - 00100 NAIROBI</a:t>
            </a:r>
          </a:p>
          <a:p>
            <a:pPr eaLnBrk="0"/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Zep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-Re Place Off Mara Road - Upper Hill, Nairobi</a:t>
            </a:r>
          </a:p>
          <a:p>
            <a:pPr eaLnBrk="0"/>
            <a:endParaRPr lang="en-US" sz="1400" dirty="0">
              <a:solidFill>
                <a:schemeClr val="tx1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Tel: (+254) 20 4996000, 0727 563110</a:t>
            </a: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Mobile: (+245) 0 719047809</a:t>
            </a: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Fax: (254)- 020- 2710126</a:t>
            </a: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Email: tnyatuka@ira.go.ke</a:t>
            </a:r>
          </a:p>
          <a:p>
            <a:pPr eaLnBrk="0"/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www.ira.go.ke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" name="Picture 7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" y="1978893"/>
            <a:ext cx="3186023" cy="29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1631" y="598933"/>
            <a:ext cx="6354903" cy="27699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TCF Outcomes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631" y="1333132"/>
            <a:ext cx="8103732" cy="552486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Culture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Products and services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Clear and appropriate information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Customer advice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Performance &amp; Expectation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8595B"/>
                </a:solidFill>
              </a:rPr>
              <a:t>Claims and complaints Handling</a:t>
            </a:r>
          </a:p>
        </p:txBody>
      </p:sp>
    </p:spTree>
    <p:extLst>
      <p:ext uri="{BB962C8B-B14F-4D97-AF65-F5344CB8AC3E}">
        <p14:creationId xmlns:p14="http://schemas.microsoft.com/office/powerpoint/2010/main" val="31555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61940" y="1105967"/>
            <a:ext cx="29005" cy="4744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/>
          <p:cNvSpPr txBox="1">
            <a:spLocks/>
          </p:cNvSpPr>
          <p:nvPr/>
        </p:nvSpPr>
        <p:spPr>
          <a:xfrm>
            <a:off x="564016" y="801268"/>
            <a:ext cx="424180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2"/>
                </a:solidFill>
                <a:latin typeface="Bookman Old Style" pitchFamily="18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Why the Survey</a:t>
            </a:r>
          </a:p>
        </p:txBody>
      </p:sp>
      <p:sp>
        <p:nvSpPr>
          <p:cNvPr id="18" name="Subtitle 1"/>
          <p:cNvSpPr txBox="1">
            <a:spLocks/>
          </p:cNvSpPr>
          <p:nvPr/>
        </p:nvSpPr>
        <p:spPr>
          <a:xfrm>
            <a:off x="505830" y="1741481"/>
            <a:ext cx="7637506" cy="3807264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ea typeface="+mn-ea"/>
                <a:cs typeface="Arial" pitchFamily="34" charset="0"/>
              </a:defRPr>
            </a:lvl1pPr>
            <a:lvl2pPr marL="539750" indent="-2746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 kern="12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ea typeface="+mn-ea"/>
                <a:cs typeface="Arial" pitchFamily="34" charset="0"/>
              </a:defRPr>
            </a:lvl2pPr>
            <a:lvl3pPr marL="804863" indent="-17462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 kern="120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Monitor implementation progress to: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58595B"/>
                </a:solidFill>
              </a:rPr>
              <a:t>Identify implementation status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58595B"/>
                </a:solidFill>
              </a:rPr>
              <a:t>Identify gaps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000" dirty="0"/>
              <a:t>            </a:t>
            </a:r>
            <a:r>
              <a:rPr lang="en-US" sz="2000" dirty="0">
                <a:solidFill>
                  <a:srgbClr val="58595B"/>
                </a:solidFill>
              </a:rPr>
              <a:t>To enhance TCF implementation and customer outcomes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823939" y="3478024"/>
            <a:ext cx="833717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97" y="540715"/>
            <a:ext cx="6443803" cy="276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Survey Methodology</a:t>
            </a:r>
            <a:endParaRPr lang="en-US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097" y="1555579"/>
            <a:ext cx="7527469" cy="409575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Descriptive research design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Data collection : 29th May and 27th June, 2019</a:t>
            </a:r>
          </a:p>
          <a:p>
            <a:pPr lvl="2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en-US" sz="2000" dirty="0">
                <a:solidFill>
                  <a:srgbClr val="58595B"/>
                </a:solidFill>
              </a:rPr>
              <a:t>Self completion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Target: All insurance companies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58595B"/>
                </a:solidFill>
              </a:rPr>
              <a:t>Geographical coverage: Nairobi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940" y="1105967"/>
            <a:ext cx="29005" cy="4744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8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511700" y="2337000"/>
            <a:ext cx="1014413" cy="884237"/>
            <a:chOff x="1917" y="1318"/>
            <a:chExt cx="1923" cy="1678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1917" y="1318"/>
              <a:ext cx="1923" cy="1678"/>
            </a:xfrm>
            <a:custGeom>
              <a:avLst/>
              <a:gdLst>
                <a:gd name="T0" fmla="*/ 809 w 814"/>
                <a:gd name="T1" fmla="*/ 669 h 710"/>
                <a:gd name="T2" fmla="*/ 431 w 814"/>
                <a:gd name="T3" fmla="*/ 14 h 710"/>
                <a:gd name="T4" fmla="*/ 407 w 814"/>
                <a:gd name="T5" fmla="*/ 0 h 710"/>
                <a:gd name="T6" fmla="*/ 383 w 814"/>
                <a:gd name="T7" fmla="*/ 14 h 710"/>
                <a:gd name="T8" fmla="*/ 4 w 814"/>
                <a:gd name="T9" fmla="*/ 669 h 710"/>
                <a:gd name="T10" fmla="*/ 4 w 814"/>
                <a:gd name="T11" fmla="*/ 697 h 710"/>
                <a:gd name="T12" fmla="*/ 28 w 814"/>
                <a:gd name="T13" fmla="*/ 710 h 710"/>
                <a:gd name="T14" fmla="*/ 785 w 814"/>
                <a:gd name="T15" fmla="*/ 710 h 710"/>
                <a:gd name="T16" fmla="*/ 809 w 814"/>
                <a:gd name="T17" fmla="*/ 697 h 710"/>
                <a:gd name="T18" fmla="*/ 809 w 814"/>
                <a:gd name="T19" fmla="*/ 66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4" h="710">
                  <a:moveTo>
                    <a:pt x="809" y="669"/>
                  </a:moveTo>
                  <a:cubicBezTo>
                    <a:pt x="431" y="14"/>
                    <a:pt x="431" y="14"/>
                    <a:pt x="431" y="14"/>
                  </a:cubicBezTo>
                  <a:cubicBezTo>
                    <a:pt x="426" y="5"/>
                    <a:pt x="417" y="0"/>
                    <a:pt x="407" y="0"/>
                  </a:cubicBezTo>
                  <a:cubicBezTo>
                    <a:pt x="397" y="0"/>
                    <a:pt x="388" y="5"/>
                    <a:pt x="383" y="14"/>
                  </a:cubicBezTo>
                  <a:cubicBezTo>
                    <a:pt x="4" y="669"/>
                    <a:pt x="4" y="669"/>
                    <a:pt x="4" y="669"/>
                  </a:cubicBezTo>
                  <a:cubicBezTo>
                    <a:pt x="0" y="678"/>
                    <a:pt x="0" y="688"/>
                    <a:pt x="4" y="697"/>
                  </a:cubicBezTo>
                  <a:cubicBezTo>
                    <a:pt x="9" y="705"/>
                    <a:pt x="18" y="710"/>
                    <a:pt x="28" y="710"/>
                  </a:cubicBezTo>
                  <a:cubicBezTo>
                    <a:pt x="785" y="710"/>
                    <a:pt x="785" y="710"/>
                    <a:pt x="785" y="710"/>
                  </a:cubicBezTo>
                  <a:cubicBezTo>
                    <a:pt x="795" y="710"/>
                    <a:pt x="804" y="705"/>
                    <a:pt x="809" y="697"/>
                  </a:cubicBezTo>
                  <a:cubicBezTo>
                    <a:pt x="814" y="688"/>
                    <a:pt x="814" y="678"/>
                    <a:pt x="809" y="6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734" y="1640"/>
              <a:ext cx="279" cy="281"/>
            </a:xfrm>
            <a:custGeom>
              <a:avLst/>
              <a:gdLst>
                <a:gd name="T0" fmla="*/ 59 w 118"/>
                <a:gd name="T1" fmla="*/ 119 h 119"/>
                <a:gd name="T2" fmla="*/ 60 w 118"/>
                <a:gd name="T3" fmla="*/ 119 h 119"/>
                <a:gd name="T4" fmla="*/ 101 w 118"/>
                <a:gd name="T5" fmla="*/ 101 h 119"/>
                <a:gd name="T6" fmla="*/ 118 w 118"/>
                <a:gd name="T7" fmla="*/ 60 h 119"/>
                <a:gd name="T8" fmla="*/ 100 w 118"/>
                <a:gd name="T9" fmla="*/ 18 h 119"/>
                <a:gd name="T10" fmla="*/ 59 w 118"/>
                <a:gd name="T11" fmla="*/ 0 h 119"/>
                <a:gd name="T12" fmla="*/ 17 w 118"/>
                <a:gd name="T13" fmla="*/ 18 h 119"/>
                <a:gd name="T14" fmla="*/ 0 w 118"/>
                <a:gd name="T15" fmla="*/ 60 h 119"/>
                <a:gd name="T16" fmla="*/ 17 w 118"/>
                <a:gd name="T17" fmla="*/ 101 h 119"/>
                <a:gd name="T18" fmla="*/ 59 w 118"/>
                <a:gd name="T1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9">
                  <a:moveTo>
                    <a:pt x="59" y="119"/>
                  </a:moveTo>
                  <a:cubicBezTo>
                    <a:pt x="59" y="119"/>
                    <a:pt x="59" y="119"/>
                    <a:pt x="60" y="119"/>
                  </a:cubicBezTo>
                  <a:cubicBezTo>
                    <a:pt x="75" y="119"/>
                    <a:pt x="90" y="112"/>
                    <a:pt x="101" y="101"/>
                  </a:cubicBezTo>
                  <a:cubicBezTo>
                    <a:pt x="112" y="90"/>
                    <a:pt x="118" y="75"/>
                    <a:pt x="118" y="60"/>
                  </a:cubicBezTo>
                  <a:cubicBezTo>
                    <a:pt x="118" y="44"/>
                    <a:pt x="112" y="29"/>
                    <a:pt x="100" y="18"/>
                  </a:cubicBezTo>
                  <a:cubicBezTo>
                    <a:pt x="89" y="7"/>
                    <a:pt x="74" y="0"/>
                    <a:pt x="59" y="0"/>
                  </a:cubicBezTo>
                  <a:cubicBezTo>
                    <a:pt x="43" y="0"/>
                    <a:pt x="28" y="7"/>
                    <a:pt x="17" y="18"/>
                  </a:cubicBezTo>
                  <a:cubicBezTo>
                    <a:pt x="6" y="29"/>
                    <a:pt x="0" y="44"/>
                    <a:pt x="0" y="60"/>
                  </a:cubicBezTo>
                  <a:cubicBezTo>
                    <a:pt x="0" y="75"/>
                    <a:pt x="6" y="90"/>
                    <a:pt x="17" y="101"/>
                  </a:cubicBezTo>
                  <a:cubicBezTo>
                    <a:pt x="28" y="112"/>
                    <a:pt x="43" y="119"/>
                    <a:pt x="59" y="11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0F0F5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607" y="1989"/>
              <a:ext cx="560" cy="894"/>
            </a:xfrm>
            <a:custGeom>
              <a:avLst/>
              <a:gdLst>
                <a:gd name="T0" fmla="*/ 231 w 237"/>
                <a:gd name="T1" fmla="*/ 320 h 378"/>
                <a:gd name="T2" fmla="*/ 218 w 237"/>
                <a:gd name="T3" fmla="*/ 314 h 378"/>
                <a:gd name="T4" fmla="*/ 180 w 237"/>
                <a:gd name="T5" fmla="*/ 314 h 378"/>
                <a:gd name="T6" fmla="*/ 172 w 237"/>
                <a:gd name="T7" fmla="*/ 312 h 378"/>
                <a:gd name="T8" fmla="*/ 172 w 237"/>
                <a:gd name="T9" fmla="*/ 309 h 378"/>
                <a:gd name="T10" fmla="*/ 172 w 237"/>
                <a:gd name="T11" fmla="*/ 19 h 378"/>
                <a:gd name="T12" fmla="*/ 166 w 237"/>
                <a:gd name="T13" fmla="*/ 6 h 378"/>
                <a:gd name="T14" fmla="*/ 153 w 237"/>
                <a:gd name="T15" fmla="*/ 0 h 378"/>
                <a:gd name="T16" fmla="*/ 19 w 237"/>
                <a:gd name="T17" fmla="*/ 4 h 378"/>
                <a:gd name="T18" fmla="*/ 0 w 237"/>
                <a:gd name="T19" fmla="*/ 23 h 378"/>
                <a:gd name="T20" fmla="*/ 0 w 237"/>
                <a:gd name="T21" fmla="*/ 50 h 378"/>
                <a:gd name="T22" fmla="*/ 6 w 237"/>
                <a:gd name="T23" fmla="*/ 63 h 378"/>
                <a:gd name="T24" fmla="*/ 19 w 237"/>
                <a:gd name="T25" fmla="*/ 68 h 378"/>
                <a:gd name="T26" fmla="*/ 47 w 237"/>
                <a:gd name="T27" fmla="*/ 68 h 378"/>
                <a:gd name="T28" fmla="*/ 69 w 237"/>
                <a:gd name="T29" fmla="*/ 74 h 378"/>
                <a:gd name="T30" fmla="*/ 74 w 237"/>
                <a:gd name="T31" fmla="*/ 90 h 378"/>
                <a:gd name="T32" fmla="*/ 74 w 237"/>
                <a:gd name="T33" fmla="*/ 303 h 378"/>
                <a:gd name="T34" fmla="*/ 72 w 237"/>
                <a:gd name="T35" fmla="*/ 312 h 378"/>
                <a:gd name="T36" fmla="*/ 62 w 237"/>
                <a:gd name="T37" fmla="*/ 314 h 378"/>
                <a:gd name="T38" fmla="*/ 26 w 237"/>
                <a:gd name="T39" fmla="*/ 314 h 378"/>
                <a:gd name="T40" fmla="*/ 13 w 237"/>
                <a:gd name="T41" fmla="*/ 320 h 378"/>
                <a:gd name="T42" fmla="*/ 8 w 237"/>
                <a:gd name="T43" fmla="*/ 333 h 378"/>
                <a:gd name="T44" fmla="*/ 8 w 237"/>
                <a:gd name="T45" fmla="*/ 360 h 378"/>
                <a:gd name="T46" fmla="*/ 13 w 237"/>
                <a:gd name="T47" fmla="*/ 373 h 378"/>
                <a:gd name="T48" fmla="*/ 26 w 237"/>
                <a:gd name="T49" fmla="*/ 378 h 378"/>
                <a:gd name="T50" fmla="*/ 218 w 237"/>
                <a:gd name="T51" fmla="*/ 378 h 378"/>
                <a:gd name="T52" fmla="*/ 231 w 237"/>
                <a:gd name="T53" fmla="*/ 373 h 378"/>
                <a:gd name="T54" fmla="*/ 237 w 237"/>
                <a:gd name="T55" fmla="*/ 360 h 378"/>
                <a:gd name="T56" fmla="*/ 237 w 237"/>
                <a:gd name="T57" fmla="*/ 333 h 378"/>
                <a:gd name="T58" fmla="*/ 231 w 237"/>
                <a:gd name="T59" fmla="*/ 32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78">
                  <a:moveTo>
                    <a:pt x="231" y="320"/>
                  </a:moveTo>
                  <a:cubicBezTo>
                    <a:pt x="228" y="316"/>
                    <a:pt x="223" y="314"/>
                    <a:pt x="218" y="314"/>
                  </a:cubicBezTo>
                  <a:cubicBezTo>
                    <a:pt x="180" y="314"/>
                    <a:pt x="180" y="314"/>
                    <a:pt x="180" y="314"/>
                  </a:cubicBezTo>
                  <a:cubicBezTo>
                    <a:pt x="176" y="314"/>
                    <a:pt x="174" y="313"/>
                    <a:pt x="172" y="312"/>
                  </a:cubicBezTo>
                  <a:cubicBezTo>
                    <a:pt x="172" y="312"/>
                    <a:pt x="172" y="310"/>
                    <a:pt x="172" y="30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4"/>
                    <a:pt x="170" y="9"/>
                    <a:pt x="166" y="6"/>
                  </a:cubicBezTo>
                  <a:cubicBezTo>
                    <a:pt x="163" y="2"/>
                    <a:pt x="158" y="0"/>
                    <a:pt x="15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9" y="5"/>
                    <a:pt x="0" y="13"/>
                    <a:pt x="0" y="2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2" y="60"/>
                    <a:pt x="6" y="63"/>
                  </a:cubicBezTo>
                  <a:cubicBezTo>
                    <a:pt x="9" y="67"/>
                    <a:pt x="14" y="68"/>
                    <a:pt x="19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9" y="69"/>
                    <a:pt x="66" y="71"/>
                    <a:pt x="69" y="74"/>
                  </a:cubicBezTo>
                  <a:cubicBezTo>
                    <a:pt x="71" y="77"/>
                    <a:pt x="74" y="80"/>
                    <a:pt x="74" y="90"/>
                  </a:cubicBezTo>
                  <a:cubicBezTo>
                    <a:pt x="74" y="303"/>
                    <a:pt x="74" y="303"/>
                    <a:pt x="74" y="303"/>
                  </a:cubicBezTo>
                  <a:cubicBezTo>
                    <a:pt x="74" y="310"/>
                    <a:pt x="72" y="312"/>
                    <a:pt x="72" y="312"/>
                  </a:cubicBezTo>
                  <a:cubicBezTo>
                    <a:pt x="72" y="312"/>
                    <a:pt x="70" y="314"/>
                    <a:pt x="62" y="314"/>
                  </a:cubicBezTo>
                  <a:cubicBezTo>
                    <a:pt x="26" y="314"/>
                    <a:pt x="26" y="314"/>
                    <a:pt x="26" y="314"/>
                  </a:cubicBezTo>
                  <a:cubicBezTo>
                    <a:pt x="21" y="314"/>
                    <a:pt x="17" y="316"/>
                    <a:pt x="13" y="320"/>
                  </a:cubicBezTo>
                  <a:cubicBezTo>
                    <a:pt x="10" y="323"/>
                    <a:pt x="8" y="328"/>
                    <a:pt x="8" y="333"/>
                  </a:cubicBezTo>
                  <a:cubicBezTo>
                    <a:pt x="8" y="360"/>
                    <a:pt x="8" y="360"/>
                    <a:pt x="8" y="360"/>
                  </a:cubicBezTo>
                  <a:cubicBezTo>
                    <a:pt x="8" y="365"/>
                    <a:pt x="10" y="369"/>
                    <a:pt x="13" y="373"/>
                  </a:cubicBezTo>
                  <a:cubicBezTo>
                    <a:pt x="17" y="376"/>
                    <a:pt x="21" y="378"/>
                    <a:pt x="26" y="378"/>
                  </a:cubicBezTo>
                  <a:cubicBezTo>
                    <a:pt x="218" y="378"/>
                    <a:pt x="218" y="378"/>
                    <a:pt x="218" y="378"/>
                  </a:cubicBezTo>
                  <a:cubicBezTo>
                    <a:pt x="223" y="378"/>
                    <a:pt x="228" y="377"/>
                    <a:pt x="231" y="373"/>
                  </a:cubicBezTo>
                  <a:cubicBezTo>
                    <a:pt x="235" y="369"/>
                    <a:pt x="237" y="365"/>
                    <a:pt x="237" y="360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28"/>
                    <a:pt x="235" y="323"/>
                    <a:pt x="231" y="3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F0F5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243263" y="4471988"/>
            <a:ext cx="2900362" cy="1500187"/>
          </a:xfrm>
          <a:prstGeom prst="rect">
            <a:avLst/>
          </a:prstGeom>
          <a:solidFill>
            <a:srgbClr val="4EC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4580" y="1198760"/>
            <a:ext cx="259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Survey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FINDINGS</a:t>
            </a:r>
          </a:p>
        </p:txBody>
      </p:sp>
      <p:pic>
        <p:nvPicPr>
          <p:cNvPr id="66" name="Picture 6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5" y="65763"/>
            <a:ext cx="1668357" cy="66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19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216" y="1034184"/>
            <a:ext cx="3474176" cy="2769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Demographics</a:t>
            </a:r>
            <a:endParaRPr lang="de-DE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588698"/>
              </p:ext>
            </p:extLst>
          </p:nvPr>
        </p:nvGraphicFramePr>
        <p:xfrm>
          <a:off x="4537492" y="1586753"/>
          <a:ext cx="4068626" cy="403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09775"/>
              </p:ext>
            </p:extLst>
          </p:nvPr>
        </p:nvGraphicFramePr>
        <p:xfrm>
          <a:off x="288955" y="1586753"/>
          <a:ext cx="4062413" cy="403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98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175" y="939906"/>
            <a:ext cx="3444456" cy="27699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Demographics</a:t>
            </a:r>
            <a:endParaRPr lang="de-D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21375"/>
              </p:ext>
            </p:extLst>
          </p:nvPr>
        </p:nvGraphicFramePr>
        <p:xfrm>
          <a:off x="254448" y="1513490"/>
          <a:ext cx="3933825" cy="350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12532"/>
              </p:ext>
            </p:extLst>
          </p:nvPr>
        </p:nvGraphicFramePr>
        <p:xfrm>
          <a:off x="4293177" y="1548246"/>
          <a:ext cx="4258541" cy="348393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4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Type of Company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No of licensed companies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Responses Received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Response rate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General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84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84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84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86%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84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Life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88%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Composite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36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_CLIENTLIBRARY" val=""/>
</p:tagLst>
</file>

<file path=ppt/theme/theme1.xml><?xml version="1.0" encoding="utf-8"?>
<a:theme xmlns:a="http://schemas.openxmlformats.org/drawingml/2006/main" name="IRA PPT Template_v2013_Guidline">
  <a:themeElements>
    <a:clrScheme name="IRA Colours 2013">
      <a:dk1>
        <a:srgbClr val="58595B"/>
      </a:dk1>
      <a:lt1>
        <a:sysClr val="window" lastClr="FFFFFF"/>
      </a:lt1>
      <a:dk2>
        <a:srgbClr val="AE842D"/>
      </a:dk2>
      <a:lt2>
        <a:srgbClr val="FFFFFF"/>
      </a:lt2>
      <a:accent1>
        <a:srgbClr val="AE842D"/>
      </a:accent1>
      <a:accent2>
        <a:srgbClr val="E21A23"/>
      </a:accent2>
      <a:accent3>
        <a:srgbClr val="A5D069"/>
      </a:accent3>
      <a:accent4>
        <a:srgbClr val="F16549"/>
      </a:accent4>
      <a:accent5>
        <a:srgbClr val="2AACE3"/>
      </a:accent5>
      <a:accent6>
        <a:srgbClr val="F7971C"/>
      </a:accent6>
      <a:hlink>
        <a:srgbClr val="A5D069"/>
      </a:hlink>
      <a:folHlink>
        <a:srgbClr val="6D6E71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</a:schemeClr>
            </a:solidFill>
            <a:latin typeface="Bookman Old Style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f" id="{C3EA6136-2EA3-415E-A464-F97A4561AEB2}" vid="{7839D02A-9090-4FC3-B106-78110DB1F26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tcf</Template>
  <TotalTime>540</TotalTime>
  <Words>581</Words>
  <Application>Microsoft Office PowerPoint</Application>
  <PresentationFormat>On-screen Show (4:3)</PresentationFormat>
  <Paragraphs>159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Bookman Old Style</vt:lpstr>
      <vt:lpstr>Calibri</vt:lpstr>
      <vt:lpstr>Wingdings</vt:lpstr>
      <vt:lpstr>Wingdings 3</vt:lpstr>
      <vt:lpstr>IRA PPT Template_v2013_Guidline</vt:lpstr>
      <vt:lpstr>TCF IMPLEMENTATION PROGRESS</vt:lpstr>
      <vt:lpstr>Contents</vt:lpstr>
      <vt:lpstr>Introduction</vt:lpstr>
      <vt:lpstr>TCF Outcomes</vt:lpstr>
      <vt:lpstr>PowerPoint Presentation</vt:lpstr>
      <vt:lpstr>Survey Methodology</vt:lpstr>
      <vt:lpstr>PowerPoint Presentation</vt:lpstr>
      <vt:lpstr>Demographics</vt:lpstr>
      <vt:lpstr>Demographics</vt:lpstr>
      <vt:lpstr>Demographics</vt:lpstr>
      <vt:lpstr>Demographics</vt:lpstr>
      <vt:lpstr>Implementation of TCF outcomes</vt:lpstr>
      <vt:lpstr>Culture</vt:lpstr>
      <vt:lpstr>PowerPoint Presentation</vt:lpstr>
      <vt:lpstr>Gaps in implementation of culture outcome</vt:lpstr>
      <vt:lpstr>Products and Services</vt:lpstr>
      <vt:lpstr>Level of implementation of products and services outcome</vt:lpstr>
      <vt:lpstr>Gaps in implementation on products and services outcome</vt:lpstr>
      <vt:lpstr>Clear and Appropriate information</vt:lpstr>
      <vt:lpstr>Implementation levels of clear and appropriate information outcome</vt:lpstr>
      <vt:lpstr>Gaps in implementation of clear and appropriate information outcome</vt:lpstr>
      <vt:lpstr>Customer Advice</vt:lpstr>
      <vt:lpstr>Implementation level of customer advice outcome</vt:lpstr>
      <vt:lpstr>Gaps in implementation on customer advice outcome</vt:lpstr>
      <vt:lpstr>Product performance and expectation</vt:lpstr>
      <vt:lpstr>Implementation level on product performance and expectation outcome</vt:lpstr>
      <vt:lpstr>Gaps in implementation of product performance and expectation outcome</vt:lpstr>
      <vt:lpstr>Complaints handling</vt:lpstr>
      <vt:lpstr>Implementation level on complaints handling  sub-outcome</vt:lpstr>
      <vt:lpstr>Gaps in implementation of complaints handling  sub-outcome</vt:lpstr>
      <vt:lpstr>Claims handling</vt:lpstr>
      <vt:lpstr>Implementation level on claims handling sub-outcome</vt:lpstr>
      <vt:lpstr>Gaps in implementation of claims handling  sub-outcome</vt:lpstr>
      <vt:lpstr>Industry Gaps on TCF implementation</vt:lpstr>
      <vt:lpstr>Way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TCF IMPLEMENTATION PROGRESS.</dc:title>
  <dc:creator>Daniel</dc:creator>
  <cp:lastModifiedBy>user</cp:lastModifiedBy>
  <cp:revision>58</cp:revision>
  <dcterms:created xsi:type="dcterms:W3CDTF">2019-11-01T08:39:38Z</dcterms:created>
  <dcterms:modified xsi:type="dcterms:W3CDTF">2019-11-06T10:03:40Z</dcterms:modified>
</cp:coreProperties>
</file>